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9144000" cy="5143500"/>
  <p:defaultTextStyle>
    <a:defPPr>
      <a:defRPr lang="ru-RU"/>
    </a:defPPr>
    <a:lvl1pPr algn="l">
      <a:spcBef>
        <a:spcPts val="0"/>
      </a:spcBef>
      <a:spcAft>
        <a:spcPts val="0"/>
      </a:spcAft>
      <a:defRPr>
        <a:solidFill>
          <a:schemeClr val="tx1"/>
        </a:solidFill>
        <a:latin typeface="Arial"/>
        <a:ea typeface="+mn-ea"/>
        <a:cs typeface="+mn-cs"/>
      </a:defRPr>
    </a:lvl1pPr>
    <a:lvl2pPr marL="457178" algn="l">
      <a:spcBef>
        <a:spcPts val="0"/>
      </a:spcBef>
      <a:spcAft>
        <a:spcPts val="0"/>
      </a:spcAft>
      <a:defRPr>
        <a:solidFill>
          <a:schemeClr val="tx1"/>
        </a:solidFill>
        <a:latin typeface="Arial"/>
        <a:ea typeface="+mn-ea"/>
        <a:cs typeface="+mn-cs"/>
      </a:defRPr>
    </a:lvl2pPr>
    <a:lvl3pPr marL="914355" algn="l">
      <a:spcBef>
        <a:spcPts val="0"/>
      </a:spcBef>
      <a:spcAft>
        <a:spcPts val="0"/>
      </a:spcAft>
      <a:defRPr>
        <a:solidFill>
          <a:schemeClr val="tx1"/>
        </a:solidFill>
        <a:latin typeface="Arial"/>
        <a:ea typeface="+mn-ea"/>
        <a:cs typeface="+mn-cs"/>
      </a:defRPr>
    </a:lvl3pPr>
    <a:lvl4pPr marL="1371532" algn="l">
      <a:spcBef>
        <a:spcPts val="0"/>
      </a:spcBef>
      <a:spcAft>
        <a:spcPts val="0"/>
      </a:spcAft>
      <a:defRPr>
        <a:solidFill>
          <a:schemeClr val="tx1"/>
        </a:solidFill>
        <a:latin typeface="Arial"/>
        <a:ea typeface="+mn-ea"/>
        <a:cs typeface="+mn-cs"/>
      </a:defRPr>
    </a:lvl4pPr>
    <a:lvl5pPr marL="1828709" algn="l">
      <a:spcBef>
        <a:spcPts val="0"/>
      </a:spcBef>
      <a:spcAft>
        <a:spcPts val="0"/>
      </a:spcAft>
      <a:defRPr>
        <a:solidFill>
          <a:schemeClr val="tx1"/>
        </a:solidFill>
        <a:latin typeface="Arial"/>
        <a:ea typeface="+mn-ea"/>
        <a:cs typeface="+mn-cs"/>
      </a:defRPr>
    </a:lvl5pPr>
    <a:lvl6pPr marL="2285886" algn="l" defTabSz="914355">
      <a:defRPr>
        <a:solidFill>
          <a:schemeClr val="tx1"/>
        </a:solidFill>
        <a:latin typeface="Arial"/>
        <a:ea typeface="+mn-ea"/>
        <a:cs typeface="+mn-cs"/>
      </a:defRPr>
    </a:lvl6pPr>
    <a:lvl7pPr marL="2743064" algn="l" defTabSz="914355">
      <a:defRPr>
        <a:solidFill>
          <a:schemeClr val="tx1"/>
        </a:solidFill>
        <a:latin typeface="Arial"/>
        <a:ea typeface="+mn-ea"/>
        <a:cs typeface="+mn-cs"/>
      </a:defRPr>
    </a:lvl7pPr>
    <a:lvl8pPr marL="3200240" algn="l" defTabSz="914355">
      <a:defRPr>
        <a:solidFill>
          <a:schemeClr val="tx1"/>
        </a:solidFill>
        <a:latin typeface="Arial"/>
        <a:ea typeface="+mn-ea"/>
        <a:cs typeface="+mn-cs"/>
      </a:defRPr>
    </a:lvl8pPr>
    <a:lvl9pPr marL="3657418" algn="l" defTabSz="914355">
      <a:defRPr>
        <a:solidFill>
          <a:schemeClr val="tx1"/>
        </a:solidFill>
        <a:latin typeface="Arial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1" d="100"/>
          <a:sy n="121" d="100"/>
        </p:scale>
        <p:origin x="-346" y="14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1597821"/>
            <a:ext cx="7772400" cy="1102519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059633F3-4A60-417B-B146-48E129BBFBEB}" type="datetime1">
              <a:rPr lang="ru-RU"/>
              <a:t>06.04.2024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3AC0B495-E834-48A5-864B-7FD16E06BC6C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7EE8F3A0-4DF1-497D-90FB-CF8FA2BCE5E6}" type="datetime1">
              <a:rPr lang="ru-RU"/>
              <a:t>06.04.2024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BFFD186F-44B1-4813-A89E-B19CE43D20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05980"/>
            <a:ext cx="2057400" cy="4388644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05980"/>
            <a:ext cx="6019800" cy="4388644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85055C25-0C4A-432B-8A88-EC87A3700DB5}" type="datetime1">
              <a:rPr lang="ru-RU"/>
              <a:t>06.04.2024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C0B94B6E-F905-4C66-83A8-AAB92FF37EDF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1597820"/>
            <a:ext cx="7772400" cy="1102519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059633F3-4A60-417B-B146-48E129BBFBEB}" type="datetime1">
              <a:rPr lang="ru-RU">
                <a:solidFill>
                  <a:prstClr val="black">
                    <a:tint val="75000"/>
                  </a:prstClr>
                </a:solidFill>
              </a:rPr>
              <a:t>06.04.2024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3AC0B495-E834-48A5-864B-7FD16E06BC6C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3C601D95-D630-47B1-9704-E4B488C3881B}" type="datetime1">
              <a:rPr lang="ru-RU">
                <a:solidFill>
                  <a:prstClr val="black">
                    <a:tint val="75000"/>
                  </a:prstClr>
                </a:solidFill>
              </a:rPr>
              <a:t>06.04.2024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263BAC77-8DAA-4599-86F4-67282EA65F4E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13A15D93-70D8-4CCA-A686-9383EBCBD482}" type="datetime1">
              <a:rPr lang="ru-RU">
                <a:solidFill>
                  <a:prstClr val="black">
                    <a:tint val="75000"/>
                  </a:prstClr>
                </a:solidFill>
              </a:rPr>
              <a:t>06.04.2024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0D33BB57-2DE1-4139-8075-FE3D993132DB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1FABF905-5A8C-4936-B873-7FDECED54238}" type="datetime1">
              <a:rPr lang="ru-RU">
                <a:solidFill>
                  <a:prstClr val="black">
                    <a:tint val="75000"/>
                  </a:prstClr>
                </a:solidFill>
              </a:rPr>
              <a:t>06.04.2024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283385AC-375B-40DB-9722-076727585B69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756340D4-E9CC-40AD-BD0E-C72AEB45EA8E}" type="datetime1">
              <a:rPr lang="ru-RU">
                <a:solidFill>
                  <a:prstClr val="black">
                    <a:tint val="75000"/>
                  </a:prstClr>
                </a:solidFill>
              </a:rPr>
              <a:t>06.04.2024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238FF3F4-4281-4552-A6A9-3BC6B05B47C0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7C1F50F3-7D35-43F7-9D4B-1EBE565CC98B}" type="datetime1">
              <a:rPr lang="ru-RU">
                <a:solidFill>
                  <a:prstClr val="black">
                    <a:tint val="75000"/>
                  </a:prstClr>
                </a:solidFill>
              </a:rPr>
              <a:t>06.04.2024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1637761B-398A-42A5-B239-58F6AABC7A1F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ACB97106-EB88-4B01-B14D-8F2264329F12}" type="datetime1">
              <a:rPr lang="ru-RU">
                <a:solidFill>
                  <a:prstClr val="black">
                    <a:tint val="75000"/>
                  </a:prstClr>
                </a:solidFill>
              </a:rPr>
              <a:t>06.04.2024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7491BE34-5304-42F9-B3A5-42F2D4CAC579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3C601D95-D630-47B1-9704-E4B488C3881B}" type="datetime1">
              <a:rPr lang="ru-RU"/>
              <a:t>06.04.2024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263BAC77-8DAA-4599-86F4-67282EA65F4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CFD554AD-9FC2-4DAC-A00D-9071EED94141}" type="datetime1">
              <a:rPr lang="ru-RU">
                <a:solidFill>
                  <a:prstClr val="black">
                    <a:tint val="75000"/>
                  </a:prstClr>
                </a:solidFill>
              </a:rPr>
              <a:t>06.04.2024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1EDE77DF-9E0D-45FF-9751-EA0D3FC65805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8B7641D5-4826-49A7-893C-52B659AC196D}" type="datetime1">
              <a:rPr lang="ru-RU">
                <a:solidFill>
                  <a:prstClr val="black">
                    <a:tint val="75000"/>
                  </a:prstClr>
                </a:solidFill>
              </a:rPr>
              <a:t>06.04.2024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C93F64C8-AE93-4945-B6D8-8E10C7A7EC6B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7EE8F3A0-4DF1-497D-90FB-CF8FA2BCE5E6}" type="datetime1">
              <a:rPr lang="ru-RU">
                <a:solidFill>
                  <a:prstClr val="black">
                    <a:tint val="75000"/>
                  </a:prstClr>
                </a:solidFill>
              </a:rPr>
              <a:t>06.04.2024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BFFD186F-44B1-4813-A89E-B19CE43D20B5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05980"/>
            <a:ext cx="2057400" cy="4388644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05980"/>
            <a:ext cx="6019800" cy="4388644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85055C25-0C4A-432B-8A88-EC87A3700DB5}" type="datetime1">
              <a:rPr lang="ru-RU">
                <a:solidFill>
                  <a:prstClr val="black">
                    <a:tint val="75000"/>
                  </a:prstClr>
                </a:solidFill>
              </a:rPr>
              <a:t>06.04.2024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C0B94B6E-F905-4C66-83A8-AAB92FF37EDF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13A15D93-70D8-4CCA-A686-9383EBCBD482}" type="datetime1">
              <a:rPr lang="ru-RU"/>
              <a:t>06.04.2024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0D33BB57-2DE1-4139-8075-FE3D993132DB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1FABF905-5A8C-4936-B873-7FDECED54238}" type="datetime1">
              <a:rPr lang="ru-RU"/>
              <a:t>06.04.2024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283385AC-375B-40DB-9722-076727585B69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756340D4-E9CC-40AD-BD0E-C72AEB45EA8E}" type="datetime1">
              <a:rPr lang="ru-RU"/>
              <a:t>06.04.2024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238FF3F4-4281-4552-A6A9-3BC6B05B47C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7C1F50F3-7D35-43F7-9D4B-1EBE565CC98B}" type="datetime1">
              <a:rPr lang="ru-RU"/>
              <a:t>06.04.2024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1637761B-398A-42A5-B239-58F6AABC7A1F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ACB97106-EB88-4B01-B14D-8F2264329F12}" type="datetime1">
              <a:rPr lang="ru-RU"/>
              <a:t>06.04.2024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7491BE34-5304-42F9-B3A5-42F2D4CAC579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5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4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CFD554AD-9FC2-4DAC-A00D-9071EED94141}" type="datetime1">
              <a:rPr lang="ru-RU"/>
              <a:t>06.04.2024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1EDE77DF-9E0D-45FF-9751-EA0D3FC6580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5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4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pPr lvl="0"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5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4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8B7641D5-4826-49A7-893C-52B659AC196D}" type="datetime1">
              <a:rPr lang="ru-RU"/>
              <a:t>06.04.2024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C93F64C8-AE93-4945-B6D8-8E10C7A7EC6B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11188" y="206375"/>
            <a:ext cx="8075612" cy="8572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36" tIns="45718" rIns="91436" bIns="45718" numCol="1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11188" y="1200152"/>
            <a:ext cx="8075612" cy="33940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611188" y="4767265"/>
            <a:ext cx="2133600" cy="274637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807857E-C07A-4EC7-9830-268490821527}" type="datetime1">
              <a:rPr lang="ru-RU"/>
              <a:t>06.04.2024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767265"/>
            <a:ext cx="2895600" cy="274637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7010399" y="11113"/>
            <a:ext cx="2133600" cy="27305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C8B9F50-2DD6-475E-B233-955B1E9A29F0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>
        <a:spcBef>
          <a:spcPts val="0"/>
        </a:spcBef>
        <a:spcAft>
          <a:spcPts val="0"/>
        </a:spcAft>
        <a:defRPr sz="4400" b="1">
          <a:solidFill>
            <a:schemeClr val="tx1"/>
          </a:solidFill>
          <a:latin typeface="+mj-lt"/>
          <a:ea typeface="+mj-ea"/>
          <a:cs typeface="+mj-cs"/>
        </a:defRPr>
      </a:lvl1pPr>
      <a:lvl2pPr algn="ctr">
        <a:spcBef>
          <a:spcPts val="0"/>
        </a:spcBef>
        <a:spcAft>
          <a:spcPts val="0"/>
        </a:spcAft>
        <a:defRPr sz="4400" b="1">
          <a:solidFill>
            <a:schemeClr val="tx1"/>
          </a:solidFill>
          <a:latin typeface="Arial"/>
        </a:defRPr>
      </a:lvl2pPr>
      <a:lvl3pPr algn="ctr">
        <a:spcBef>
          <a:spcPts val="0"/>
        </a:spcBef>
        <a:spcAft>
          <a:spcPts val="0"/>
        </a:spcAft>
        <a:defRPr sz="4400" b="1">
          <a:solidFill>
            <a:schemeClr val="tx1"/>
          </a:solidFill>
          <a:latin typeface="Arial"/>
        </a:defRPr>
      </a:lvl3pPr>
      <a:lvl4pPr algn="ctr">
        <a:spcBef>
          <a:spcPts val="0"/>
        </a:spcBef>
        <a:spcAft>
          <a:spcPts val="0"/>
        </a:spcAft>
        <a:defRPr sz="4400" b="1">
          <a:solidFill>
            <a:schemeClr val="tx1"/>
          </a:solidFill>
          <a:latin typeface="Arial"/>
        </a:defRPr>
      </a:lvl4pPr>
      <a:lvl5pPr algn="ctr">
        <a:spcBef>
          <a:spcPts val="0"/>
        </a:spcBef>
        <a:spcAft>
          <a:spcPts val="0"/>
        </a:spcAft>
        <a:defRPr sz="4400" b="1">
          <a:solidFill>
            <a:schemeClr val="tx1"/>
          </a:solidFill>
          <a:latin typeface="Arial"/>
        </a:defRPr>
      </a:lvl5pPr>
      <a:lvl6pPr marL="457178" algn="ctr">
        <a:spcBef>
          <a:spcPts val="0"/>
        </a:spcBef>
        <a:spcAft>
          <a:spcPts val="0"/>
        </a:spcAft>
        <a:defRPr sz="4400" b="1">
          <a:solidFill>
            <a:schemeClr val="tx1"/>
          </a:solidFill>
          <a:latin typeface="Arial"/>
        </a:defRPr>
      </a:lvl6pPr>
      <a:lvl7pPr marL="914355" algn="ctr">
        <a:spcBef>
          <a:spcPts val="0"/>
        </a:spcBef>
        <a:spcAft>
          <a:spcPts val="0"/>
        </a:spcAft>
        <a:defRPr sz="4400" b="1">
          <a:solidFill>
            <a:schemeClr val="tx1"/>
          </a:solidFill>
          <a:latin typeface="Arial"/>
        </a:defRPr>
      </a:lvl7pPr>
      <a:lvl8pPr marL="1371532" algn="ctr">
        <a:spcBef>
          <a:spcPts val="0"/>
        </a:spcBef>
        <a:spcAft>
          <a:spcPts val="0"/>
        </a:spcAft>
        <a:defRPr sz="4400" b="1">
          <a:solidFill>
            <a:schemeClr val="tx1"/>
          </a:solidFill>
          <a:latin typeface="Arial"/>
        </a:defRPr>
      </a:lvl8pPr>
      <a:lvl9pPr marL="1828709" algn="ctr">
        <a:spcBef>
          <a:spcPts val="0"/>
        </a:spcBef>
        <a:spcAft>
          <a:spcPts val="0"/>
        </a:spcAft>
        <a:defRPr sz="4400" b="1">
          <a:solidFill>
            <a:schemeClr val="tx1"/>
          </a:solidFill>
          <a:latin typeface="Arial"/>
        </a:defRPr>
      </a:lvl9pPr>
    </p:titleStyle>
    <p:bodyStyle>
      <a:lvl1pPr marL="342884" indent="-342884" algn="l">
        <a:spcBef>
          <a:spcPts val="0"/>
        </a:spcBef>
        <a:spcAft>
          <a:spcPts val="0"/>
        </a:spcAft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12" indent="-285736" algn="l">
        <a:spcBef>
          <a:spcPts val="0"/>
        </a:spcBef>
        <a:spcAft>
          <a:spcPts val="0"/>
        </a:spcAft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2944" indent="-228588" algn="l">
        <a:spcBef>
          <a:spcPts val="0"/>
        </a:spcBef>
        <a:spcAft>
          <a:spcPts val="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8" algn="l">
        <a:spcBef>
          <a:spcPts val="0"/>
        </a:spcBef>
        <a:spcAft>
          <a:spcPts val="0"/>
        </a:spcAft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297" indent="-228588" algn="l">
        <a:spcBef>
          <a:spcPts val="0"/>
        </a:spcBef>
        <a:spcAft>
          <a:spcPts val="0"/>
        </a:spcAft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8" algn="l" defTabSz="914355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651" indent="-228588" algn="l" defTabSz="914355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8" algn="l" defTabSz="914355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8" algn="l" defTabSz="914355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5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5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914355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5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5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5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064" algn="l" defTabSz="914355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5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5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11188" y="206375"/>
            <a:ext cx="8075612" cy="857250"/>
          </a:xfrm>
          <a:prstGeom prst="rect">
            <a:avLst/>
          </a:prstGeom>
          <a:noFill/>
          <a:ln>
            <a:noFill/>
          </a:ln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11188" y="1200151"/>
            <a:ext cx="8075612" cy="3394075"/>
          </a:xfrm>
          <a:prstGeom prst="rect">
            <a:avLst/>
          </a:prstGeom>
          <a:noFill/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611188" y="4767264"/>
            <a:ext cx="2133600" cy="274637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685800">
              <a:defRPr/>
            </a:pPr>
            <a:fld id="{E807857E-C07A-4EC7-9830-268490821527}" type="datetime1">
              <a:rPr lang="ru-RU">
                <a:solidFill>
                  <a:prstClr val="black">
                    <a:tint val="75000"/>
                  </a:prstClr>
                </a:solidFill>
              </a:rPr>
              <a:t>06.04.2024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767264"/>
            <a:ext cx="2895600" cy="274637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7010399" y="11113"/>
            <a:ext cx="2133600" cy="273050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685800">
              <a:defRPr/>
            </a:pPr>
            <a:fld id="{CC8B9F50-2DD6-475E-B233-955B1E9A29F0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ftr="0" dt="0"/>
  <p:txStyles>
    <p:titleStyle>
      <a:lvl1pPr algn="ctr">
        <a:spcBef>
          <a:spcPts val="0"/>
        </a:spcBef>
        <a:spcAft>
          <a:spcPts val="0"/>
        </a:spcAft>
        <a:defRPr sz="4400" b="1">
          <a:solidFill>
            <a:schemeClr val="tx1"/>
          </a:solidFill>
          <a:latin typeface="+mj-lt"/>
          <a:ea typeface="+mj-ea"/>
          <a:cs typeface="+mj-cs"/>
        </a:defRPr>
      </a:lvl1pPr>
      <a:lvl2pPr algn="ctr">
        <a:spcBef>
          <a:spcPts val="0"/>
        </a:spcBef>
        <a:spcAft>
          <a:spcPts val="0"/>
        </a:spcAft>
        <a:defRPr sz="4400" b="1">
          <a:solidFill>
            <a:schemeClr val="tx1"/>
          </a:solidFill>
          <a:latin typeface="Arial"/>
        </a:defRPr>
      </a:lvl2pPr>
      <a:lvl3pPr algn="ctr">
        <a:spcBef>
          <a:spcPts val="0"/>
        </a:spcBef>
        <a:spcAft>
          <a:spcPts val="0"/>
        </a:spcAft>
        <a:defRPr sz="4400" b="1">
          <a:solidFill>
            <a:schemeClr val="tx1"/>
          </a:solidFill>
          <a:latin typeface="Arial"/>
        </a:defRPr>
      </a:lvl3pPr>
      <a:lvl4pPr algn="ctr">
        <a:spcBef>
          <a:spcPts val="0"/>
        </a:spcBef>
        <a:spcAft>
          <a:spcPts val="0"/>
        </a:spcAft>
        <a:defRPr sz="4400" b="1">
          <a:solidFill>
            <a:schemeClr val="tx1"/>
          </a:solidFill>
          <a:latin typeface="Arial"/>
        </a:defRPr>
      </a:lvl4pPr>
      <a:lvl5pPr algn="ctr">
        <a:spcBef>
          <a:spcPts val="0"/>
        </a:spcBef>
        <a:spcAft>
          <a:spcPts val="0"/>
        </a:spcAft>
        <a:defRPr sz="4400" b="1">
          <a:solidFill>
            <a:schemeClr val="tx1"/>
          </a:solidFill>
          <a:latin typeface="Arial"/>
        </a:defRPr>
      </a:lvl5pPr>
      <a:lvl6pPr marL="457189" algn="ctr">
        <a:spcBef>
          <a:spcPts val="0"/>
        </a:spcBef>
        <a:spcAft>
          <a:spcPts val="0"/>
        </a:spcAft>
        <a:defRPr sz="4400" b="1">
          <a:solidFill>
            <a:schemeClr val="tx1"/>
          </a:solidFill>
          <a:latin typeface="Arial"/>
        </a:defRPr>
      </a:lvl6pPr>
      <a:lvl7pPr marL="914378" algn="ctr">
        <a:spcBef>
          <a:spcPts val="0"/>
        </a:spcBef>
        <a:spcAft>
          <a:spcPts val="0"/>
        </a:spcAft>
        <a:defRPr sz="4400" b="1">
          <a:solidFill>
            <a:schemeClr val="tx1"/>
          </a:solidFill>
          <a:latin typeface="Arial"/>
        </a:defRPr>
      </a:lvl7pPr>
      <a:lvl8pPr marL="1371566" algn="ctr">
        <a:spcBef>
          <a:spcPts val="0"/>
        </a:spcBef>
        <a:spcAft>
          <a:spcPts val="0"/>
        </a:spcAft>
        <a:defRPr sz="4400" b="1">
          <a:solidFill>
            <a:schemeClr val="tx1"/>
          </a:solidFill>
          <a:latin typeface="Arial"/>
        </a:defRPr>
      </a:lvl8pPr>
      <a:lvl9pPr marL="1828754" algn="ctr">
        <a:spcBef>
          <a:spcPts val="0"/>
        </a:spcBef>
        <a:spcAft>
          <a:spcPts val="0"/>
        </a:spcAft>
        <a:defRPr sz="4400" b="1">
          <a:solidFill>
            <a:schemeClr val="tx1"/>
          </a:solidFill>
          <a:latin typeface="Arial"/>
        </a:defRPr>
      </a:lvl9pPr>
    </p:titleStyle>
    <p:bodyStyle>
      <a:lvl1pPr marL="342892" indent="-342892" algn="l">
        <a:spcBef>
          <a:spcPts val="0"/>
        </a:spcBef>
        <a:spcAft>
          <a:spcPts val="0"/>
        </a:spcAft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>
        <a:spcBef>
          <a:spcPts val="0"/>
        </a:spcBef>
        <a:spcAft>
          <a:spcPts val="0"/>
        </a:spcAft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>
        <a:spcBef>
          <a:spcPts val="0"/>
        </a:spcBef>
        <a:spcAft>
          <a:spcPts val="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>
        <a:spcBef>
          <a:spcPts val="0"/>
        </a:spcBef>
        <a:spcAft>
          <a:spcPts val="0"/>
        </a:spcAft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>
        <a:spcBef>
          <a:spcPts val="0"/>
        </a:spcBef>
        <a:spcAft>
          <a:spcPts val="0"/>
        </a:spcAft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536" indent="-228594" algn="l" defTabSz="914378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8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051" name="Picture 3" descr="D:\Users\Гульнара\Desktop\8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143000" y="0"/>
            <a:ext cx="6858000" cy="51435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 bwMode="auto">
          <a:xfrm>
            <a:off x="3137780" y="249492"/>
            <a:ext cx="4995174" cy="19620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50" b="1" spc="38">
                <a:ln w="11430"/>
                <a:solidFill>
                  <a:srgbClr val="FF0000"/>
                </a:solidFill>
                <a:latin typeface="Times New Roman"/>
                <a:cs typeface="Times New Roman"/>
              </a:rPr>
              <a:t>ПРАВИЛА ПРИЁМА ДЕТЕЙ </a:t>
            </a:r>
            <a:endParaRPr/>
          </a:p>
          <a:p>
            <a:pPr algn="ctr">
              <a:defRPr/>
            </a:pPr>
            <a:r>
              <a:rPr lang="ru-RU" sz="4050" b="1" spc="38">
                <a:ln w="11430"/>
                <a:solidFill>
                  <a:srgbClr val="FF0000"/>
                </a:solidFill>
                <a:latin typeface="Times New Roman"/>
                <a:cs typeface="Times New Roman"/>
              </a:rPr>
              <a:t>В 1 КЛАСС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/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</p:spPr>
        <p:txBody>
          <a:bodyPr lIns="91404" tIns="45702" rIns="91404" bIns="45702" anchor="ctr"/>
          <a:lstStyle>
            <a:lvl1pPr defTabSz="912813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>
                <a:solidFill>
                  <a:schemeClr val="tx1"/>
                </a:solidFill>
                <a:latin typeface="Calibri"/>
              </a:defRPr>
            </a:lvl1pPr>
            <a:lvl2pPr marL="455613" indent="-169862" defTabSz="912813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>
                <a:solidFill>
                  <a:schemeClr val="tx1"/>
                </a:solidFill>
                <a:latin typeface="Calibri"/>
              </a:defRPr>
            </a:lvl2pPr>
            <a:lvl3pPr marL="912813" indent="-169862" defTabSz="912813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>
                <a:solidFill>
                  <a:schemeClr val="tx1"/>
                </a:solidFill>
                <a:latin typeface="Calibri"/>
              </a:defRPr>
            </a:lvl3pPr>
            <a:lvl4pPr marL="1370013" indent="-169862" defTabSz="912813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Calibri"/>
              </a:defRPr>
            </a:lvl4pPr>
            <a:lvl5pPr marL="1827213" indent="-169862" defTabSz="912813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Calibri"/>
              </a:defRPr>
            </a:lvl5pPr>
            <a:lvl6pPr marL="2284413" indent="-169862" defTabSz="912813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Font typeface="Arial"/>
              <a:buChar char="•"/>
              <a:defRPr sz="1400">
                <a:solidFill>
                  <a:schemeClr val="tx1"/>
                </a:solidFill>
                <a:latin typeface="Calibri"/>
              </a:defRPr>
            </a:lvl6pPr>
            <a:lvl7pPr marL="2741613" indent="-169862" defTabSz="912813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Font typeface="Arial"/>
              <a:buChar char="•"/>
              <a:defRPr sz="1400">
                <a:solidFill>
                  <a:schemeClr val="tx1"/>
                </a:solidFill>
                <a:latin typeface="Calibri"/>
              </a:defRPr>
            </a:lvl7pPr>
            <a:lvl8pPr marL="3198813" indent="-169862" defTabSz="912813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Font typeface="Arial"/>
              <a:buChar char="•"/>
              <a:defRPr sz="1400">
                <a:solidFill>
                  <a:schemeClr val="tx1"/>
                </a:solidFill>
                <a:latin typeface="Calibri"/>
              </a:defRPr>
            </a:lvl8pPr>
            <a:lvl9pPr marL="3656013" indent="-169862" defTabSz="912813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Font typeface="Arial"/>
              <a:buChar char="•"/>
              <a:defRPr sz="1400">
                <a:solidFill>
                  <a:schemeClr val="tx1"/>
                </a:solidFill>
                <a:latin typeface="Calibri"/>
              </a:defRPr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fld id="{B15AE0D6-EE27-4457-8B6B-233FE2ED3C42}" type="slidenum">
              <a:rPr lang="ru-RU" sz="1200">
                <a:solidFill>
                  <a:srgbClr val="898989"/>
                </a:solidFill>
                <a:cs typeface="Arial"/>
              </a:rPr>
              <a:t>10</a:t>
            </a:fld>
            <a:endParaRPr lang="ru-RU" sz="1200">
              <a:solidFill>
                <a:srgbClr val="898989"/>
              </a:solidFill>
              <a:cs typeface="Arial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ru-RU"/>
          </a:p>
        </p:txBody>
      </p:sp>
      <p:sp>
        <p:nvSpPr>
          <p:cNvPr id="2" name="TextBox 1"/>
          <p:cNvSpPr txBox="1"/>
          <p:nvPr/>
        </p:nvSpPr>
        <p:spPr bwMode="auto">
          <a:xfrm>
            <a:off x="619385" y="160337"/>
            <a:ext cx="5832648" cy="5878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4999"/>
              </a:lnSpc>
              <a:spcAft>
                <a:spcPts val="0"/>
              </a:spcAft>
              <a:defRPr/>
            </a:pPr>
            <a:r>
              <a:rPr lang="ru-RU" sz="2800" b="1">
                <a:solidFill>
                  <a:srgbClr val="002060"/>
                </a:solidFill>
                <a:latin typeface="Arial"/>
                <a:ea typeface="Calibri"/>
                <a:cs typeface="Times New Roman"/>
              </a:rPr>
              <a:t>Подтверждающие документы:</a:t>
            </a:r>
            <a:endParaRPr/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827584" y="1059582"/>
            <a:ext cx="7920880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0"/>
              </a:spcAft>
              <a:defRPr/>
            </a:pPr>
            <a:r>
              <a:rPr lang="ru-RU" b="1">
                <a:solidFill>
                  <a:srgbClr val="002060"/>
                </a:solidFill>
                <a:latin typeface="Arial"/>
                <a:cs typeface="Times New Roman"/>
              </a:rPr>
              <a:t>Преимущественное право:</a:t>
            </a:r>
            <a:endParaRPr/>
          </a:p>
          <a:p>
            <a:pPr marL="285750" indent="-285750" algn="just">
              <a:lnSpc>
                <a:spcPct val="114999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ru-RU" b="1">
                <a:solidFill>
                  <a:srgbClr val="002060"/>
                </a:solidFill>
                <a:latin typeface="Arial"/>
                <a:cs typeface="Times New Roman"/>
              </a:rPr>
              <a:t> </a:t>
            </a:r>
            <a:r>
              <a:rPr lang="ru-RU">
                <a:solidFill>
                  <a:srgbClr val="002060"/>
                </a:solidFill>
                <a:latin typeface="Arial"/>
                <a:ea typeface="Calibri"/>
                <a:cs typeface="Times New Roman"/>
              </a:rPr>
              <a:t>Паспорт родителя (законного представителя).</a:t>
            </a:r>
            <a:endParaRPr lang="ru-RU" i="1">
              <a:solidFill>
                <a:srgbClr val="002060"/>
              </a:solidFill>
              <a:latin typeface="Arial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4999"/>
              </a:lnSpc>
              <a:spcAft>
                <a:spcPts val="0"/>
              </a:spcAft>
              <a:buFont typeface="Symbol"/>
              <a:buChar char=""/>
              <a:defRPr/>
            </a:pPr>
            <a:r>
              <a:rPr lang="ru-RU">
                <a:solidFill>
                  <a:srgbClr val="002060"/>
                </a:solidFill>
                <a:latin typeface="Arial"/>
                <a:ea typeface="Calibri"/>
                <a:cs typeface="Times New Roman"/>
              </a:rPr>
              <a:t>Свидетельства рождения детей </a:t>
            </a:r>
            <a:r>
              <a:rPr lang="ru-RU" i="1">
                <a:solidFill>
                  <a:srgbClr val="002060"/>
                </a:solidFill>
                <a:latin typeface="Arial"/>
                <a:ea typeface="Calibri"/>
                <a:cs typeface="Times New Roman"/>
              </a:rPr>
              <a:t>(полнородных и неполнородных братьев и сестер, </a:t>
            </a:r>
            <a:r>
              <a:rPr lang="ru-RU" i="1">
                <a:solidFill>
                  <a:srgbClr val="002060"/>
                </a:solidFill>
                <a:latin typeface="Arial"/>
              </a:rPr>
              <a:t>усыновленных (удочеренных) или находящихся под опекой или попечительством в семье, включая приемные семьи</a:t>
            </a:r>
            <a:r>
              <a:rPr lang="ru-RU" i="1">
                <a:solidFill>
                  <a:srgbClr val="002060"/>
                </a:solidFill>
                <a:latin typeface="Arial"/>
                <a:ea typeface="Calibri"/>
                <a:cs typeface="Times New Roman"/>
              </a:rPr>
              <a:t>). </a:t>
            </a:r>
            <a:endParaRPr/>
          </a:p>
          <a:p>
            <a:pPr algn="just">
              <a:lnSpc>
                <a:spcPct val="114999"/>
              </a:lnSpc>
              <a:spcAft>
                <a:spcPts val="0"/>
              </a:spcAft>
              <a:defRPr/>
            </a:pPr>
            <a:endParaRPr lang="ru-RU" b="1">
              <a:solidFill>
                <a:srgbClr val="002060"/>
              </a:solidFill>
              <a:latin typeface="Arial"/>
              <a:cs typeface="Times New Roman"/>
            </a:endParaRPr>
          </a:p>
          <a:p>
            <a:pPr algn="just">
              <a:lnSpc>
                <a:spcPct val="114999"/>
              </a:lnSpc>
              <a:spcAft>
                <a:spcPts val="0"/>
              </a:spcAft>
              <a:defRPr/>
            </a:pPr>
            <a:r>
              <a:rPr lang="ru-RU" b="1">
                <a:solidFill>
                  <a:srgbClr val="002060"/>
                </a:solidFill>
                <a:latin typeface="Arial"/>
                <a:cs typeface="Times New Roman"/>
              </a:rPr>
              <a:t>Первоочередное право:</a:t>
            </a:r>
            <a:endParaRPr/>
          </a:p>
          <a:p>
            <a:pPr marL="285750" indent="-285750" algn="just">
              <a:lnSpc>
                <a:spcPct val="114999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ru-RU">
                <a:solidFill>
                  <a:srgbClr val="002060"/>
                </a:solidFill>
                <a:latin typeface="Arial"/>
                <a:ea typeface="Calibri"/>
                <a:cs typeface="Times New Roman"/>
              </a:rPr>
              <a:t>Справка с места работы родителя (законного представителя).</a:t>
            </a:r>
            <a:endParaRPr/>
          </a:p>
          <a:p>
            <a:pPr marL="285750" indent="-285750" algn="just">
              <a:lnSpc>
                <a:spcPct val="114999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ru-RU">
                <a:solidFill>
                  <a:srgbClr val="002060"/>
                </a:solidFill>
                <a:latin typeface="Arial"/>
                <a:ea typeface="Calibri"/>
                <a:cs typeface="Times New Roman"/>
              </a:rPr>
              <a:t>Справка из военкомата для мобилизованных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wipe/>
      </p:transition>
    </mc:Choice>
    <mc:Fallback xmlns:w="http://schemas.openxmlformats.org/wordprocessingml/2006/main" xmlns:m="http://schemas.openxmlformats.org/officeDocument/2006/math" xmlns="">
      <p:transition spd="med" advClick="1">
        <p:wipe dir="l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63BAC77-8DAA-4599-86F4-67282EA65F4E}" type="slidenum">
              <a:rPr lang="ru-RU"/>
              <a:t>11</a:t>
            </a:fld>
            <a:endParaRPr lang="ru-RU"/>
          </a:p>
        </p:txBody>
      </p:sp>
      <p:pic>
        <p:nvPicPr>
          <p:cNvPr id="7" name="Объект 5"/>
          <p:cNvPicPr/>
          <p:nvPr/>
        </p:nvPicPr>
        <p:blipFill>
          <a:blip r:embed="rId2"/>
          <a:srcRect l="17755" t="3333" r="13468"/>
          <a:stretch/>
        </p:blipFill>
        <p:spPr bwMode="auto">
          <a:xfrm>
            <a:off x="899592" y="174403"/>
            <a:ext cx="6336703" cy="338437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Скругленный прямоугольник 8"/>
          <p:cNvSpPr/>
          <p:nvPr/>
        </p:nvSpPr>
        <p:spPr bwMode="auto">
          <a:xfrm>
            <a:off x="3635896" y="4083918"/>
            <a:ext cx="5328591" cy="792087"/>
          </a:xfrm>
          <a:prstGeom prst="roundRect">
            <a:avLst>
              <a:gd name="adj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>
                <a:solidFill>
                  <a:srgbClr val="002060"/>
                </a:solidFill>
              </a:rPr>
              <a:t>При необходимости по указанному телефону можно проверить подлинность справки или сделать письменный запрос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27584" y="411510"/>
            <a:ext cx="8136904" cy="4312461"/>
          </a:xfrm>
          <a:prstGeom prst="rect">
            <a:avLst/>
          </a:prstGeom>
        </p:spPr>
      </p:pic>
      <p:sp>
        <p:nvSpPr>
          <p:cNvPr id="3" name="object 44"/>
          <p:cNvSpPr/>
          <p:nvPr/>
        </p:nvSpPr>
        <p:spPr bwMode="auto">
          <a:xfrm>
            <a:off x="5382488" y="4217393"/>
            <a:ext cx="3582000" cy="280988"/>
          </a:xfrm>
          <a:custGeom>
            <a:avLst/>
            <a:gdLst/>
            <a:ahLst/>
            <a:cxnLst/>
            <a:rect l="l" t="t" r="r" b="b"/>
            <a:pathLst>
              <a:path w="4794884" h="374650" extrusionOk="0">
                <a:moveTo>
                  <a:pt x="0" y="62484"/>
                </a:moveTo>
                <a:lnTo>
                  <a:pt x="4903" y="38147"/>
                </a:lnTo>
                <a:lnTo>
                  <a:pt x="18272" y="18287"/>
                </a:lnTo>
                <a:lnTo>
                  <a:pt x="38094" y="4905"/>
                </a:lnTo>
                <a:lnTo>
                  <a:pt x="62356" y="0"/>
                </a:lnTo>
                <a:lnTo>
                  <a:pt x="4732274" y="0"/>
                </a:lnTo>
                <a:lnTo>
                  <a:pt x="4756610" y="4905"/>
                </a:lnTo>
                <a:lnTo>
                  <a:pt x="4776470" y="18287"/>
                </a:lnTo>
                <a:lnTo>
                  <a:pt x="4789852" y="38147"/>
                </a:lnTo>
                <a:lnTo>
                  <a:pt x="4794758" y="62484"/>
                </a:lnTo>
                <a:lnTo>
                  <a:pt x="4794758" y="312165"/>
                </a:lnTo>
                <a:lnTo>
                  <a:pt x="4789852" y="336428"/>
                </a:lnTo>
                <a:lnTo>
                  <a:pt x="4776470" y="356250"/>
                </a:lnTo>
                <a:lnTo>
                  <a:pt x="4756610" y="369619"/>
                </a:lnTo>
                <a:lnTo>
                  <a:pt x="4732274" y="374523"/>
                </a:lnTo>
                <a:lnTo>
                  <a:pt x="62356" y="374523"/>
                </a:lnTo>
                <a:lnTo>
                  <a:pt x="38094" y="369619"/>
                </a:lnTo>
                <a:lnTo>
                  <a:pt x="18272" y="356250"/>
                </a:lnTo>
                <a:lnTo>
                  <a:pt x="4903" y="336428"/>
                </a:lnTo>
                <a:lnTo>
                  <a:pt x="0" y="312165"/>
                </a:lnTo>
                <a:lnTo>
                  <a:pt x="0" y="62484"/>
                </a:lnTo>
                <a:close/>
              </a:path>
            </a:pathLst>
          </a:custGeom>
          <a:ln w="25400">
            <a:solidFill>
              <a:srgbClr val="00B0F0"/>
            </a:solidFill>
          </a:ln>
        </p:spPr>
        <p:txBody>
          <a:bodyPr wrap="square" lIns="0" tIns="0" rIns="0" bIns="0" rtlCol="0"/>
          <a:lstStyle/>
          <a:p>
            <a:pPr algn="ctr">
              <a:defRPr/>
            </a:pPr>
            <a:r>
              <a:rPr lang="ru-RU">
                <a:solidFill>
                  <a:srgbClr val="C00000"/>
                </a:solidFill>
              </a:rPr>
              <a:t>Начало приема 30 марта в 8.00 </a:t>
            </a:r>
            <a:endParaRPr>
              <a:solidFill>
                <a:srgbClr val="C00000"/>
              </a:solidFill>
            </a:endParaRPr>
          </a:p>
        </p:txBody>
      </p:sp>
      <p:sp>
        <p:nvSpPr>
          <p:cNvPr id="4" name="Стрелка вправо 3"/>
          <p:cNvSpPr/>
          <p:nvPr/>
        </p:nvSpPr>
        <p:spPr bwMode="auto">
          <a:xfrm rot="2279999">
            <a:off x="5094457" y="3807854"/>
            <a:ext cx="576064" cy="20138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/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</p:spPr>
        <p:txBody>
          <a:bodyPr lIns="91404" tIns="45702" rIns="91404" bIns="45702" anchor="ctr"/>
          <a:lstStyle>
            <a:lvl1pPr defTabSz="912813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>
                <a:solidFill>
                  <a:schemeClr val="tx1"/>
                </a:solidFill>
                <a:latin typeface="Calibri"/>
              </a:defRPr>
            </a:lvl1pPr>
            <a:lvl2pPr marL="455613" indent="-169862" defTabSz="912813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>
                <a:solidFill>
                  <a:schemeClr val="tx1"/>
                </a:solidFill>
                <a:latin typeface="Calibri"/>
              </a:defRPr>
            </a:lvl2pPr>
            <a:lvl3pPr marL="912813" indent="-169862" defTabSz="912813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>
                <a:solidFill>
                  <a:schemeClr val="tx1"/>
                </a:solidFill>
                <a:latin typeface="Calibri"/>
              </a:defRPr>
            </a:lvl3pPr>
            <a:lvl4pPr marL="1370013" indent="-169862" defTabSz="912813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Calibri"/>
              </a:defRPr>
            </a:lvl4pPr>
            <a:lvl5pPr marL="1827213" indent="-169862" defTabSz="912813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Calibri"/>
              </a:defRPr>
            </a:lvl5pPr>
            <a:lvl6pPr marL="2284413" indent="-169862" defTabSz="912813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Font typeface="Arial"/>
              <a:buChar char="•"/>
              <a:defRPr sz="1400">
                <a:solidFill>
                  <a:schemeClr val="tx1"/>
                </a:solidFill>
                <a:latin typeface="Calibri"/>
              </a:defRPr>
            </a:lvl6pPr>
            <a:lvl7pPr marL="2741613" indent="-169862" defTabSz="912813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Font typeface="Arial"/>
              <a:buChar char="•"/>
              <a:defRPr sz="1400">
                <a:solidFill>
                  <a:schemeClr val="tx1"/>
                </a:solidFill>
                <a:latin typeface="Calibri"/>
              </a:defRPr>
            </a:lvl7pPr>
            <a:lvl8pPr marL="3198813" indent="-169862" defTabSz="912813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Font typeface="Arial"/>
              <a:buChar char="•"/>
              <a:defRPr sz="1400">
                <a:solidFill>
                  <a:schemeClr val="tx1"/>
                </a:solidFill>
                <a:latin typeface="Calibri"/>
              </a:defRPr>
            </a:lvl8pPr>
            <a:lvl9pPr marL="3656013" indent="-169862" defTabSz="912813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Font typeface="Arial"/>
              <a:buChar char="•"/>
              <a:defRPr sz="1400">
                <a:solidFill>
                  <a:schemeClr val="tx1"/>
                </a:solidFill>
                <a:latin typeface="Calibri"/>
              </a:defRPr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fld id="{B15AE0D6-EE27-4457-8B6B-233FE2ED3C42}" type="slidenum">
              <a:rPr lang="ru-RU" sz="1200">
                <a:solidFill>
                  <a:srgbClr val="898989"/>
                </a:solidFill>
                <a:cs typeface="Arial"/>
              </a:rPr>
              <a:t>13</a:t>
            </a:fld>
            <a:endParaRPr lang="ru-RU" sz="1200">
              <a:solidFill>
                <a:srgbClr val="898989"/>
              </a:solidFill>
              <a:cs typeface="Arial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ru-RU"/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700664" y="88186"/>
            <a:ext cx="473543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>
                <a:solidFill>
                  <a:srgbClr val="C00000"/>
                </a:solidFill>
                <a:latin typeface="Arial"/>
                <a:cs typeface="Times New Roman"/>
              </a:rPr>
              <a:t>Образец заявления. </a:t>
            </a:r>
            <a:endParaRPr/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4455209" y="4078586"/>
            <a:ext cx="4442033" cy="8757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i="1">
                <a:solidFill>
                  <a:srgbClr val="FF3300"/>
                </a:solidFill>
                <a:latin typeface="Times New Roman"/>
                <a:cs typeface="Times New Roman"/>
              </a:rPr>
              <a:t>!</a:t>
            </a:r>
            <a:r>
              <a:rPr lang="ru-RU" sz="2000" i="1">
                <a:solidFill>
                  <a:srgbClr val="002060"/>
                </a:solidFill>
                <a:latin typeface="Times New Roman"/>
                <a:cs typeface="Times New Roman"/>
              </a:rPr>
              <a:t> Если в общем заявлении прописали выбор родного языка, то отдельное заявление не нужно.</a:t>
            </a:r>
            <a:endParaRPr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15616" y="932413"/>
            <a:ext cx="3004857" cy="38570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726662" y="124070"/>
            <a:ext cx="2586526" cy="37391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wipe/>
      </p:transition>
    </mc:Choice>
    <mc:Fallback xmlns:w="http://schemas.openxmlformats.org/wordprocessingml/2006/main" xmlns:m="http://schemas.openxmlformats.org/officeDocument/2006/math" xmlns="">
      <p:transition spd="med" advClick="1">
        <p:wipe dir="l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 bwMode="auto">
          <a:xfrm>
            <a:off x="539553" y="1491630"/>
            <a:ext cx="8604448" cy="1423465"/>
          </a:xfrm>
          <a:prstGeom prst="rect">
            <a:avLst/>
          </a:prstGeom>
        </p:spPr>
        <p:txBody>
          <a:bodyPr wrap="square" lIns="68579" tIns="34289" rIns="68579" bIns="34289">
            <a:spAutoFit/>
          </a:bodyPr>
          <a:lstStyle/>
          <a:p>
            <a:pPr algn="ctr" defTabSz="914355">
              <a:spcAft>
                <a:spcPts val="0"/>
              </a:spcAft>
              <a:defRPr/>
            </a:pPr>
            <a:r>
              <a:rPr lang="ru-RU" sz="4400" b="1">
                <a:solidFill>
                  <a:srgbClr val="002060"/>
                </a:solidFill>
              </a:rPr>
              <a:t>Спасибо за внимание!</a:t>
            </a:r>
            <a:endParaRPr/>
          </a:p>
          <a:p>
            <a:pPr algn="ctr" defTabSz="914355">
              <a:spcAft>
                <a:spcPts val="0"/>
              </a:spcAft>
              <a:defRPr/>
            </a:pPr>
            <a:endParaRPr lang="ru-RU" sz="4400" b="1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wipe/>
      </p:transition>
    </mc:Choice>
    <mc:Fallback xmlns:w="http://schemas.openxmlformats.org/wordprocessingml/2006/main" xmlns:m="http://schemas.openxmlformats.org/officeDocument/2006/math" xmlns="">
      <p:transition spd="med" advClick="1">
        <p:wipe dir="l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491BE34-5304-42F9-B3A5-42F2D4CAC579}" type="slidenum">
              <a:rPr lang="ru-RU"/>
              <a:t>2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827584" y="173600"/>
            <a:ext cx="78488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cap="none" spc="50" dirty="0">
                <a:ln w="11430"/>
                <a:solidFill>
                  <a:srgbClr val="FF0000"/>
                </a:solidFill>
                <a:latin typeface="Times New Roman"/>
                <a:cs typeface="Times New Roman"/>
              </a:rPr>
              <a:t>Документы, регламентирующие </a:t>
            </a:r>
            <a:endParaRPr dirty="0"/>
          </a:p>
          <a:p>
            <a:pPr algn="ctr">
              <a:defRPr/>
            </a:pPr>
            <a:r>
              <a:rPr lang="ru-RU" sz="2000" b="1" cap="none" spc="50" dirty="0">
                <a:ln w="11430"/>
                <a:solidFill>
                  <a:srgbClr val="FF0000"/>
                </a:solidFill>
                <a:latin typeface="Times New Roman"/>
                <a:cs typeface="Times New Roman"/>
              </a:rPr>
              <a:t>приём в 1 класс </a:t>
            </a:r>
            <a:r>
              <a:rPr lang="ru-RU" sz="2000" b="1" cap="none" spc="50" dirty="0" smtClean="0">
                <a:ln w="11430"/>
                <a:solidFill>
                  <a:srgbClr val="FF0000"/>
                </a:solidFill>
                <a:latin typeface="Times New Roman"/>
                <a:cs typeface="Times New Roman"/>
              </a:rPr>
              <a:t>2024-2025 </a:t>
            </a:r>
            <a:r>
              <a:rPr lang="ru-RU" sz="2000" b="1" cap="none" spc="50" dirty="0">
                <a:ln w="11430"/>
                <a:solidFill>
                  <a:srgbClr val="FF0000"/>
                </a:solidFill>
                <a:latin typeface="Times New Roman"/>
                <a:cs typeface="Times New Roman"/>
              </a:rPr>
              <a:t>учебном году:</a:t>
            </a:r>
            <a:endParaRPr lang="ru-RU" sz="2000" b="1" cap="none" spc="50" dirty="0">
              <a:ln w="11430"/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539552" y="1059582"/>
            <a:ext cx="74888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/>
              <a:buChar char="ü"/>
              <a:defRPr/>
            </a:pPr>
            <a:r>
              <a:rPr lang="ru-RU" sz="1400" b="1" i="0" dirty="0">
                <a:solidFill>
                  <a:srgbClr val="002060"/>
                </a:solidFill>
                <a:latin typeface="Roboto"/>
              </a:rPr>
              <a:t>Приказом </a:t>
            </a:r>
            <a:r>
              <a:rPr lang="ru-RU" sz="1400" b="1" i="0" dirty="0" err="1">
                <a:solidFill>
                  <a:srgbClr val="002060"/>
                </a:solidFill>
                <a:latin typeface="Roboto"/>
              </a:rPr>
              <a:t>Минпросвещения</a:t>
            </a:r>
            <a:r>
              <a:rPr lang="ru-RU" sz="1400" b="1" i="0" dirty="0">
                <a:solidFill>
                  <a:srgbClr val="002060"/>
                </a:solidFill>
                <a:latin typeface="Roboto"/>
              </a:rPr>
              <a:t> от 2 сентября 2020 года №458 «Об утверждении Порядка приема на обучение по образовательным программам начального общего, основного общего и среднего общего образования»; </a:t>
            </a:r>
            <a:endParaRPr dirty="0"/>
          </a:p>
          <a:p>
            <a:pPr>
              <a:defRPr/>
            </a:pPr>
            <a:endParaRPr lang="ru-RU" sz="1400" b="1" i="0" dirty="0">
              <a:solidFill>
                <a:srgbClr val="002060"/>
              </a:solidFill>
              <a:latin typeface="Roboto"/>
            </a:endParaRPr>
          </a:p>
          <a:p>
            <a:pPr marL="285750" indent="-285750">
              <a:buFont typeface="Wingdings"/>
              <a:buChar char="ü"/>
              <a:defRPr/>
            </a:pPr>
            <a:endParaRPr lang="ru-RU" sz="1400" b="1" dirty="0">
              <a:solidFill>
                <a:srgbClr val="002060"/>
              </a:solidFill>
              <a:latin typeface="Roboto"/>
            </a:endParaRPr>
          </a:p>
          <a:p>
            <a:pPr marL="285750" indent="-285750">
              <a:buFont typeface="Wingdings"/>
              <a:buChar char="ü"/>
              <a:defRPr/>
            </a:pPr>
            <a:r>
              <a:rPr lang="ru-RU" sz="1400" b="1" i="0" dirty="0">
                <a:solidFill>
                  <a:srgbClr val="002060"/>
                </a:solidFill>
                <a:latin typeface="Roboto"/>
              </a:rPr>
              <a:t>ФЗ-273 от 2012 года «Об образовании в Российской Федерации»;</a:t>
            </a:r>
            <a:endParaRPr dirty="0"/>
          </a:p>
          <a:p>
            <a:pPr>
              <a:defRPr/>
            </a:pPr>
            <a:endParaRPr lang="ru-RU" sz="1400" b="1" i="0" dirty="0">
              <a:solidFill>
                <a:srgbClr val="002060"/>
              </a:solidFill>
              <a:latin typeface="Roboto"/>
            </a:endParaRPr>
          </a:p>
          <a:p>
            <a:pPr marL="285750" indent="-285750">
              <a:buFont typeface="Wingdings"/>
              <a:buChar char="ü"/>
              <a:defRPr/>
            </a:pPr>
            <a:endParaRPr lang="ru-RU" sz="1400" b="1" dirty="0">
              <a:solidFill>
                <a:srgbClr val="002060"/>
              </a:solidFill>
              <a:latin typeface="Roboto"/>
            </a:endParaRPr>
          </a:p>
          <a:p>
            <a:pPr marL="285750" indent="-285750">
              <a:buFont typeface="Wingdings"/>
              <a:buChar char="ü"/>
              <a:defRPr/>
            </a:pPr>
            <a:r>
              <a:rPr lang="ru-RU" sz="1400" b="1" i="0" dirty="0">
                <a:solidFill>
                  <a:srgbClr val="002060"/>
                </a:solidFill>
                <a:latin typeface="Roboto"/>
              </a:rPr>
              <a:t> Изменения в порядке зачисления детей в первый класс в 2023 году утверждены в Приказе </a:t>
            </a:r>
            <a:r>
              <a:rPr lang="ru-RU" sz="1400" b="1" i="0" dirty="0" err="1">
                <a:solidFill>
                  <a:srgbClr val="002060"/>
                </a:solidFill>
                <a:latin typeface="Roboto"/>
              </a:rPr>
              <a:t>Минпросвещения</a:t>
            </a:r>
            <a:r>
              <a:rPr lang="ru-RU" sz="1400" b="1" i="0" dirty="0">
                <a:solidFill>
                  <a:srgbClr val="002060"/>
                </a:solidFill>
                <a:latin typeface="Roboto"/>
              </a:rPr>
              <a:t> от 30 августа 2022 года №784.</a:t>
            </a:r>
            <a:endParaRPr dirty="0"/>
          </a:p>
          <a:p>
            <a:pPr>
              <a:defRPr/>
            </a:pPr>
            <a:endParaRPr lang="ru-RU" sz="1400" b="1" dirty="0">
              <a:solidFill>
                <a:srgbClr val="002060"/>
              </a:solidFill>
              <a:latin typeface="Roboto"/>
            </a:endParaRPr>
          </a:p>
          <a:p>
            <a:pPr>
              <a:defRPr/>
            </a:pPr>
            <a:r>
              <a:rPr lang="ru-RU" sz="1400" b="1" i="0" dirty="0">
                <a:solidFill>
                  <a:srgbClr val="002060"/>
                </a:solidFill>
                <a:latin typeface="Roboto"/>
              </a:rPr>
              <a:t>        Они </a:t>
            </a:r>
            <a:r>
              <a:rPr lang="ru-RU" sz="1400" b="1" i="0" dirty="0" smtClean="0">
                <a:solidFill>
                  <a:srgbClr val="002060"/>
                </a:solidFill>
                <a:latin typeface="Roboto"/>
              </a:rPr>
              <a:t>вступили </a:t>
            </a:r>
            <a:r>
              <a:rPr lang="ru-RU" sz="1400" b="1" i="0" dirty="0">
                <a:solidFill>
                  <a:srgbClr val="002060"/>
                </a:solidFill>
                <a:latin typeface="Roboto"/>
              </a:rPr>
              <a:t>в силу с 1 марта 2023 года.</a:t>
            </a:r>
            <a:r>
              <a:rPr lang="ru-RU" sz="1400" b="1" dirty="0">
                <a:solidFill>
                  <a:srgbClr val="002060"/>
                </a:solidFill>
              </a:rPr>
              <a:t/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200" dirty="0"/>
              <a:t/>
            </a:r>
            <a:br>
              <a:rPr lang="ru-RU" sz="1200" dirty="0"/>
            </a:br>
            <a:endParaRPr lang="ru-RU" sz="1200" dirty="0">
              <a:solidFill>
                <a:schemeClr val="tx2">
                  <a:lumMod val="50000"/>
                </a:schemeClr>
              </a:solidFill>
              <a:latin typeface="Arial"/>
              <a:cs typeface="Times New Roman"/>
            </a:endParaRPr>
          </a:p>
        </p:txBody>
      </p:sp>
      <p:pic>
        <p:nvPicPr>
          <p:cNvPr id="8" name="Picture 2" descr="D:\Users\Гульнара\Desktop\1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6084168" y="3105141"/>
            <a:ext cx="2784024" cy="186507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/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</p:spPr>
        <p:txBody>
          <a:bodyPr lIns="91404" tIns="45702" rIns="91404" bIns="45702" anchor="ctr"/>
          <a:lstStyle>
            <a:lvl1pPr defTabSz="912813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>
                <a:solidFill>
                  <a:schemeClr val="tx1"/>
                </a:solidFill>
                <a:latin typeface="Calibri"/>
              </a:defRPr>
            </a:lvl1pPr>
            <a:lvl2pPr marL="455613" indent="-169862" defTabSz="912813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>
                <a:solidFill>
                  <a:schemeClr val="tx1"/>
                </a:solidFill>
                <a:latin typeface="Calibri"/>
              </a:defRPr>
            </a:lvl2pPr>
            <a:lvl3pPr marL="912813" indent="-169862" defTabSz="912813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>
                <a:solidFill>
                  <a:schemeClr val="tx1"/>
                </a:solidFill>
                <a:latin typeface="Calibri"/>
              </a:defRPr>
            </a:lvl3pPr>
            <a:lvl4pPr marL="1370013" indent="-169862" defTabSz="912813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Calibri"/>
              </a:defRPr>
            </a:lvl4pPr>
            <a:lvl5pPr marL="1827213" indent="-169862" defTabSz="912813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Calibri"/>
              </a:defRPr>
            </a:lvl5pPr>
            <a:lvl6pPr marL="2284413" indent="-169862" defTabSz="912813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Font typeface="Arial"/>
              <a:buChar char="•"/>
              <a:defRPr sz="1400">
                <a:solidFill>
                  <a:schemeClr val="tx1"/>
                </a:solidFill>
                <a:latin typeface="Calibri"/>
              </a:defRPr>
            </a:lvl6pPr>
            <a:lvl7pPr marL="2741613" indent="-169862" defTabSz="912813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Font typeface="Arial"/>
              <a:buChar char="•"/>
              <a:defRPr sz="1400">
                <a:solidFill>
                  <a:schemeClr val="tx1"/>
                </a:solidFill>
                <a:latin typeface="Calibri"/>
              </a:defRPr>
            </a:lvl7pPr>
            <a:lvl8pPr marL="3198813" indent="-169862" defTabSz="912813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Font typeface="Arial"/>
              <a:buChar char="•"/>
              <a:defRPr sz="1400">
                <a:solidFill>
                  <a:schemeClr val="tx1"/>
                </a:solidFill>
                <a:latin typeface="Calibri"/>
              </a:defRPr>
            </a:lvl8pPr>
            <a:lvl9pPr marL="3656013" indent="-169862" defTabSz="912813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Font typeface="Arial"/>
              <a:buChar char="•"/>
              <a:defRPr sz="1400">
                <a:solidFill>
                  <a:schemeClr val="tx1"/>
                </a:solidFill>
                <a:latin typeface="Calibri"/>
              </a:defRPr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fld id="{B15AE0D6-EE27-4457-8B6B-233FE2ED3C42}" type="slidenum">
              <a:rPr lang="ru-RU" sz="1200">
                <a:solidFill>
                  <a:srgbClr val="898989"/>
                </a:solidFill>
                <a:cs typeface="Arial"/>
              </a:rPr>
              <a:t>3</a:t>
            </a:fld>
            <a:endParaRPr lang="ru-RU" sz="1200">
              <a:solidFill>
                <a:srgbClr val="898989"/>
              </a:solidFill>
              <a:cs typeface="Arial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ru-RU"/>
          </a:p>
        </p:txBody>
      </p:sp>
      <p:sp>
        <p:nvSpPr>
          <p:cNvPr id="8" name="TextBox 7"/>
          <p:cNvSpPr txBox="1"/>
          <p:nvPr/>
        </p:nvSpPr>
        <p:spPr bwMode="auto">
          <a:xfrm>
            <a:off x="1807467" y="312738"/>
            <a:ext cx="5832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800" b="1">
                <a:solidFill>
                  <a:srgbClr val="002060"/>
                </a:solidFill>
                <a:latin typeface="Arial"/>
                <a:cs typeface="Times New Roman"/>
              </a:rPr>
              <a:t>Особенности приема в 1 класс</a:t>
            </a:r>
            <a:endParaRPr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683568" y="1038563"/>
            <a:ext cx="8080449" cy="37856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buFont typeface="Arial"/>
              <a:buChar char="•"/>
              <a:defRPr/>
            </a:pPr>
            <a:r>
              <a:rPr lang="ru-RU" sz="2000">
                <a:solidFill>
                  <a:srgbClr val="002060"/>
                </a:solidFill>
                <a:cs typeface="Times New Roman"/>
              </a:rPr>
              <a:t>Обучение в начальной школе начинается с </a:t>
            </a:r>
            <a:r>
              <a:rPr lang="ru-RU" sz="2000">
                <a:solidFill>
                  <a:srgbClr val="C00000"/>
                </a:solidFill>
                <a:cs typeface="Times New Roman"/>
              </a:rPr>
              <a:t>6 лет 6 месяцев </a:t>
            </a:r>
            <a:r>
              <a:rPr lang="ru-RU" sz="2000">
                <a:solidFill>
                  <a:srgbClr val="002060"/>
                </a:solidFill>
                <a:cs typeface="Times New Roman"/>
              </a:rPr>
              <a:t>(при отсутствии противопоказаний по состоянию здоровья, но </a:t>
            </a:r>
            <a:r>
              <a:rPr lang="ru-RU" sz="2000">
                <a:solidFill>
                  <a:srgbClr val="C00000"/>
                </a:solidFill>
                <a:cs typeface="Times New Roman"/>
              </a:rPr>
              <a:t>не позже 8 лет </a:t>
            </a:r>
            <a:endParaRPr/>
          </a:p>
          <a:p>
            <a:pPr marL="342900" indent="-342900" algn="just">
              <a:buFont typeface="Arial"/>
              <a:buChar char="•"/>
              <a:defRPr/>
            </a:pPr>
            <a:r>
              <a:rPr lang="ru-RU" sz="2000" b="1">
                <a:solidFill>
                  <a:srgbClr val="002060"/>
                </a:solidFill>
                <a:cs typeface="Times New Roman"/>
              </a:rPr>
              <a:t>Для обучения в более раннем или позднем возрасте требуется:</a:t>
            </a:r>
            <a:endParaRPr/>
          </a:p>
          <a:p>
            <a:pPr marL="342900" indent="285750" algn="just">
              <a:buFontTx/>
              <a:buChar char="-"/>
              <a:defRPr/>
            </a:pPr>
            <a:r>
              <a:rPr lang="ru-RU" sz="2000">
                <a:solidFill>
                  <a:srgbClr val="002060"/>
                </a:solidFill>
                <a:cs typeface="Times New Roman"/>
              </a:rPr>
              <a:t>письменное заявление родителей (законных представителей)</a:t>
            </a:r>
            <a:endParaRPr/>
          </a:p>
          <a:p>
            <a:pPr marL="342900" indent="285750" algn="just">
              <a:buFontTx/>
              <a:buChar char="-"/>
              <a:defRPr/>
            </a:pPr>
            <a:r>
              <a:rPr lang="ru-RU" sz="2000">
                <a:solidFill>
                  <a:srgbClr val="002060"/>
                </a:solidFill>
                <a:cs typeface="Times New Roman"/>
              </a:rPr>
              <a:t>разрешение учредителя школы</a:t>
            </a:r>
            <a:endParaRPr/>
          </a:p>
          <a:p>
            <a:pPr marL="342900" indent="-342900" algn="just">
              <a:buFont typeface="Arial"/>
              <a:buChar char="•"/>
              <a:defRPr/>
            </a:pPr>
            <a:r>
              <a:rPr lang="ru-RU" sz="2000" b="1">
                <a:solidFill>
                  <a:srgbClr val="002060"/>
                </a:solidFill>
                <a:cs typeface="Times New Roman"/>
              </a:rPr>
              <a:t>Запрещается проводить индивидуальный или конкурсный отбор </a:t>
            </a:r>
            <a:r>
              <a:rPr lang="ru-RU" sz="2000">
                <a:solidFill>
                  <a:srgbClr val="002060"/>
                </a:solidFill>
                <a:cs typeface="Times New Roman"/>
              </a:rPr>
              <a:t>в любой форме </a:t>
            </a:r>
            <a:r>
              <a:rPr lang="ru-RU" sz="2000" i="1">
                <a:solidFill>
                  <a:srgbClr val="002060"/>
                </a:solidFill>
                <a:cs typeface="Times New Roman"/>
              </a:rPr>
              <a:t>(статья 67 273-ФЗ «Об образовании в Российской Федерации)</a:t>
            </a:r>
            <a:endParaRPr/>
          </a:p>
          <a:p>
            <a:pPr algn="just">
              <a:defRPr/>
            </a:pPr>
            <a:endParaRPr lang="ru-RU" sz="2000" i="1">
              <a:solidFill>
                <a:srgbClr val="002060"/>
              </a:solidFill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wipe/>
      </p:transition>
    </mc:Choice>
    <mc:Fallback xmlns:w="http://schemas.openxmlformats.org/wordprocessingml/2006/main" xmlns:m="http://schemas.openxmlformats.org/officeDocument/2006/math" xmlns="">
      <p:transition spd="med" advClick="1">
        <p:wipe dir="l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/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</p:spPr>
        <p:txBody>
          <a:bodyPr lIns="91404" tIns="45702" rIns="91404" bIns="45702" anchor="ctr"/>
          <a:lstStyle>
            <a:lvl1pPr defTabSz="912813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>
                <a:solidFill>
                  <a:schemeClr val="tx1"/>
                </a:solidFill>
                <a:latin typeface="Calibri"/>
              </a:defRPr>
            </a:lvl1pPr>
            <a:lvl2pPr marL="455613" indent="-169862" defTabSz="912813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>
                <a:solidFill>
                  <a:schemeClr val="tx1"/>
                </a:solidFill>
                <a:latin typeface="Calibri"/>
              </a:defRPr>
            </a:lvl2pPr>
            <a:lvl3pPr marL="912813" indent="-169862" defTabSz="912813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>
                <a:solidFill>
                  <a:schemeClr val="tx1"/>
                </a:solidFill>
                <a:latin typeface="Calibri"/>
              </a:defRPr>
            </a:lvl3pPr>
            <a:lvl4pPr marL="1370013" indent="-169862" defTabSz="912813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Calibri"/>
              </a:defRPr>
            </a:lvl4pPr>
            <a:lvl5pPr marL="1827213" indent="-169862" defTabSz="912813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Calibri"/>
              </a:defRPr>
            </a:lvl5pPr>
            <a:lvl6pPr marL="2284413" indent="-169862" defTabSz="912813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Font typeface="Arial"/>
              <a:buChar char="•"/>
              <a:defRPr sz="1400">
                <a:solidFill>
                  <a:schemeClr val="tx1"/>
                </a:solidFill>
                <a:latin typeface="Calibri"/>
              </a:defRPr>
            </a:lvl6pPr>
            <a:lvl7pPr marL="2741613" indent="-169862" defTabSz="912813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Font typeface="Arial"/>
              <a:buChar char="•"/>
              <a:defRPr sz="1400">
                <a:solidFill>
                  <a:schemeClr val="tx1"/>
                </a:solidFill>
                <a:latin typeface="Calibri"/>
              </a:defRPr>
            </a:lvl7pPr>
            <a:lvl8pPr marL="3198813" indent="-169862" defTabSz="912813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Font typeface="Arial"/>
              <a:buChar char="•"/>
              <a:defRPr sz="1400">
                <a:solidFill>
                  <a:schemeClr val="tx1"/>
                </a:solidFill>
                <a:latin typeface="Calibri"/>
              </a:defRPr>
            </a:lvl8pPr>
            <a:lvl9pPr marL="3656013" indent="-169862" defTabSz="912813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Font typeface="Arial"/>
              <a:buChar char="•"/>
              <a:defRPr sz="1400">
                <a:solidFill>
                  <a:schemeClr val="tx1"/>
                </a:solidFill>
                <a:latin typeface="Calibri"/>
              </a:defRPr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fld id="{B15AE0D6-EE27-4457-8B6B-233FE2ED3C42}" type="slidenum">
              <a:rPr lang="ru-RU" sz="1200">
                <a:solidFill>
                  <a:srgbClr val="898989"/>
                </a:solidFill>
                <a:cs typeface="Arial"/>
              </a:rPr>
              <a:t>4</a:t>
            </a:fld>
            <a:endParaRPr lang="ru-RU" sz="1200">
              <a:solidFill>
                <a:srgbClr val="898989"/>
              </a:solidFill>
              <a:cs typeface="Arial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765174" y="1466621"/>
            <a:ext cx="8055299" cy="267765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800">
                <a:solidFill>
                  <a:srgbClr val="002060"/>
                </a:solidFill>
                <a:latin typeface="Arial"/>
                <a:cs typeface="Times New Roman"/>
              </a:rPr>
              <a:t>Дети с ОВЗ принимаются на обучение  по адаптированным образовательным программам только с </a:t>
            </a:r>
            <a:r>
              <a:rPr lang="ru-RU" sz="2800" b="1">
                <a:solidFill>
                  <a:srgbClr val="C00000"/>
                </a:solidFill>
                <a:latin typeface="Arial"/>
                <a:cs typeface="Times New Roman"/>
              </a:rPr>
              <a:t>согласия родителей </a:t>
            </a:r>
            <a:r>
              <a:rPr lang="ru-RU" sz="2800">
                <a:solidFill>
                  <a:srgbClr val="002060"/>
                </a:solidFill>
                <a:latin typeface="Arial"/>
                <a:cs typeface="Times New Roman"/>
              </a:rPr>
              <a:t>(законных представителей) и </a:t>
            </a:r>
            <a:r>
              <a:rPr lang="ru-RU" sz="2800" b="1">
                <a:solidFill>
                  <a:srgbClr val="C00000"/>
                </a:solidFill>
                <a:latin typeface="Arial"/>
                <a:cs typeface="Times New Roman"/>
              </a:rPr>
              <a:t>на основании рекомендаций ПМПК (в заключении определяется вид АООП)</a:t>
            </a:r>
            <a:endParaRPr/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765174" y="312738"/>
            <a:ext cx="76952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>
                <a:solidFill>
                  <a:srgbClr val="002060"/>
                </a:solidFill>
              </a:rPr>
              <a:t>Прием на обучение детей с ОВЗ </a:t>
            </a:r>
            <a:endParaRPr lang="ru-RU" sz="280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wipe/>
      </p:transition>
    </mc:Choice>
    <mc:Fallback xmlns:w="http://schemas.openxmlformats.org/wordprocessingml/2006/main" xmlns:m="http://schemas.openxmlformats.org/officeDocument/2006/math" xmlns="">
      <p:transition spd="med" advClick="1">
        <p:wipe dir="l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/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</p:spPr>
        <p:txBody>
          <a:bodyPr lIns="91404" tIns="45702" rIns="91404" bIns="45702" anchor="ctr"/>
          <a:lstStyle>
            <a:lvl1pPr defTabSz="912813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>
                <a:solidFill>
                  <a:schemeClr val="tx1"/>
                </a:solidFill>
                <a:latin typeface="Calibri"/>
              </a:defRPr>
            </a:lvl1pPr>
            <a:lvl2pPr marL="455613" indent="-169862" defTabSz="912813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>
                <a:solidFill>
                  <a:schemeClr val="tx1"/>
                </a:solidFill>
                <a:latin typeface="Calibri"/>
              </a:defRPr>
            </a:lvl2pPr>
            <a:lvl3pPr marL="912813" indent="-169862" defTabSz="912813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>
                <a:solidFill>
                  <a:schemeClr val="tx1"/>
                </a:solidFill>
                <a:latin typeface="Calibri"/>
              </a:defRPr>
            </a:lvl3pPr>
            <a:lvl4pPr marL="1370013" indent="-169862" defTabSz="912813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Calibri"/>
              </a:defRPr>
            </a:lvl4pPr>
            <a:lvl5pPr marL="1827213" indent="-169862" defTabSz="912813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Calibri"/>
              </a:defRPr>
            </a:lvl5pPr>
            <a:lvl6pPr marL="2284413" indent="-169862" defTabSz="912813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Font typeface="Arial"/>
              <a:buChar char="•"/>
              <a:defRPr sz="1400">
                <a:solidFill>
                  <a:schemeClr val="tx1"/>
                </a:solidFill>
                <a:latin typeface="Calibri"/>
              </a:defRPr>
            </a:lvl6pPr>
            <a:lvl7pPr marL="2741613" indent="-169862" defTabSz="912813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Font typeface="Arial"/>
              <a:buChar char="•"/>
              <a:defRPr sz="1400">
                <a:solidFill>
                  <a:schemeClr val="tx1"/>
                </a:solidFill>
                <a:latin typeface="Calibri"/>
              </a:defRPr>
            </a:lvl7pPr>
            <a:lvl8pPr marL="3198813" indent="-169862" defTabSz="912813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Font typeface="Arial"/>
              <a:buChar char="•"/>
              <a:defRPr sz="1400">
                <a:solidFill>
                  <a:schemeClr val="tx1"/>
                </a:solidFill>
                <a:latin typeface="Calibri"/>
              </a:defRPr>
            </a:lvl8pPr>
            <a:lvl9pPr marL="3656013" indent="-169862" defTabSz="912813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Font typeface="Arial"/>
              <a:buChar char="•"/>
              <a:defRPr sz="1400">
                <a:solidFill>
                  <a:schemeClr val="tx1"/>
                </a:solidFill>
                <a:latin typeface="Calibri"/>
              </a:defRPr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fld id="{B15AE0D6-EE27-4457-8B6B-233FE2ED3C42}" type="slidenum">
              <a:rPr lang="ru-RU" sz="1200">
                <a:solidFill>
                  <a:srgbClr val="898989"/>
                </a:solidFill>
                <a:cs typeface="Arial"/>
              </a:rPr>
              <a:t>5</a:t>
            </a:fld>
            <a:endParaRPr lang="ru-RU" sz="1200">
              <a:solidFill>
                <a:srgbClr val="898989"/>
              </a:solidFill>
              <a:cs typeface="Arial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ru-RU"/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460375" y="61452"/>
            <a:ext cx="8683625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4999"/>
              </a:lnSpc>
              <a:spcAft>
                <a:spcPts val="0"/>
              </a:spcAft>
              <a:defRPr/>
            </a:pPr>
            <a:r>
              <a:rPr lang="ru-RU" sz="2000" b="1">
                <a:solidFill>
                  <a:srgbClr val="002060"/>
                </a:solidFill>
                <a:latin typeface="Arial"/>
                <a:cs typeface="Times New Roman"/>
              </a:rPr>
              <a:t>Места в образовательные организации предоставляются</a:t>
            </a:r>
            <a:endParaRPr lang="ru-RU" sz="2000">
              <a:solidFill>
                <a:srgbClr val="002060"/>
              </a:solidFill>
              <a:latin typeface="Arial"/>
              <a:ea typeface="Calibri"/>
              <a:cs typeface="Times New Roman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733325" y="684495"/>
            <a:ext cx="2451958" cy="931464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>
                <a:solidFill>
                  <a:srgbClr val="002060"/>
                </a:solidFill>
                <a:latin typeface="Times New Roman"/>
                <a:cs typeface="Times New Roman"/>
              </a:rPr>
              <a:t>Во внеочередном порядке</a:t>
            </a:r>
            <a:endParaRPr lang="ru-RU" sz="2000" b="1" u="sng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 bwMode="auto">
          <a:xfrm>
            <a:off x="3436900" y="682863"/>
            <a:ext cx="2664295" cy="933096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>
                <a:solidFill>
                  <a:srgbClr val="002060"/>
                </a:solidFill>
                <a:latin typeface="Times New Roman"/>
                <a:cs typeface="Times New Roman"/>
              </a:rPr>
              <a:t>Преимущественное право</a:t>
            </a:r>
            <a:endParaRPr/>
          </a:p>
        </p:txBody>
      </p:sp>
      <p:sp>
        <p:nvSpPr>
          <p:cNvPr id="11" name="Скругленный прямоугольник 10"/>
          <p:cNvSpPr/>
          <p:nvPr/>
        </p:nvSpPr>
        <p:spPr bwMode="auto">
          <a:xfrm>
            <a:off x="6430910" y="713957"/>
            <a:ext cx="2386149" cy="902002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>
                <a:solidFill>
                  <a:srgbClr val="002060"/>
                </a:solidFill>
                <a:latin typeface="Times New Roman"/>
                <a:cs typeface="Times New Roman"/>
              </a:rPr>
              <a:t>В</a:t>
            </a:r>
            <a:r>
              <a:rPr lang="ru-RU" sz="200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ru-RU" sz="2000" b="1">
                <a:solidFill>
                  <a:srgbClr val="002060"/>
                </a:solidFill>
                <a:latin typeface="Times New Roman"/>
                <a:cs typeface="Times New Roman"/>
              </a:rPr>
              <a:t>первоочередном порядке</a:t>
            </a:r>
            <a:endParaRPr lang="ru-RU" sz="200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733325" y="2129940"/>
            <a:ext cx="2539190" cy="243442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1600">
                <a:solidFill>
                  <a:prstClr val="black"/>
                </a:solidFill>
                <a:latin typeface="Times New Roman"/>
                <a:cs typeface="Times New Roman"/>
              </a:rPr>
              <a:t>в образовательные организации, </a:t>
            </a:r>
            <a:r>
              <a:rPr lang="ru-RU" sz="1600" b="1" u="sng">
                <a:solidFill>
                  <a:srgbClr val="C00000"/>
                </a:solidFill>
                <a:latin typeface="Times New Roman"/>
                <a:cs typeface="Times New Roman"/>
              </a:rPr>
              <a:t>имеющие интернат</a:t>
            </a:r>
            <a:endParaRPr/>
          </a:p>
          <a:p>
            <a:pPr lvl="0">
              <a:defRPr/>
            </a:pPr>
            <a:r>
              <a:rPr lang="ru-RU" sz="1600">
                <a:solidFill>
                  <a:prstClr val="black"/>
                </a:solidFill>
                <a:latin typeface="Times New Roman"/>
                <a:cs typeface="Times New Roman"/>
              </a:rPr>
              <a:t>- детям работникам прокуратуры</a:t>
            </a:r>
            <a:endParaRPr/>
          </a:p>
          <a:p>
            <a:pPr lvl="0">
              <a:defRPr/>
            </a:pPr>
            <a:r>
              <a:rPr lang="ru-RU" sz="1600">
                <a:solidFill>
                  <a:prstClr val="black"/>
                </a:solidFill>
                <a:latin typeface="Times New Roman"/>
                <a:cs typeface="Times New Roman"/>
              </a:rPr>
              <a:t>- детям судей</a:t>
            </a:r>
            <a:endParaRPr/>
          </a:p>
          <a:p>
            <a:pPr lvl="0">
              <a:defRPr/>
            </a:pPr>
            <a:r>
              <a:rPr lang="ru-RU" sz="1600">
                <a:solidFill>
                  <a:prstClr val="black"/>
                </a:solidFill>
                <a:latin typeface="Times New Roman"/>
                <a:cs typeface="Times New Roman"/>
              </a:rPr>
              <a:t>- детям сотрудников следственного комитета</a:t>
            </a:r>
            <a:endParaRPr/>
          </a:p>
          <a:p>
            <a:pPr lvl="0" algn="ctr">
              <a:defRPr/>
            </a:pPr>
            <a:endParaRPr lang="ru-RU" b="1" u="sng">
              <a:solidFill>
                <a:prstClr val="black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 bwMode="auto">
          <a:xfrm>
            <a:off x="3436901" y="2129940"/>
            <a:ext cx="2863292" cy="243442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sz="1600">
                <a:solidFill>
                  <a:prstClr val="black"/>
                </a:solidFill>
                <a:latin typeface="Times New Roman"/>
                <a:cs typeface="Times New Roman"/>
              </a:rPr>
              <a:t>детям, в те образовательные организации, в которых обучаются их </a:t>
            </a:r>
            <a:r>
              <a:rPr lang="ru-RU" sz="1600">
                <a:solidFill>
                  <a:srgbClr val="C00000"/>
                </a:solidFill>
                <a:latin typeface="Times New Roman"/>
                <a:cs typeface="Times New Roman"/>
              </a:rPr>
              <a:t>полнородные и неполнородные братья и (или) </a:t>
            </a:r>
            <a:r>
              <a:rPr lang="ru-RU" sz="1600">
                <a:solidFill>
                  <a:schemeClr val="tx1"/>
                </a:solidFill>
                <a:latin typeface="Times New Roman"/>
                <a:cs typeface="Times New Roman"/>
              </a:rPr>
              <a:t>сестры,</a:t>
            </a:r>
            <a:r>
              <a:rPr lang="ru-RU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ru-RU" sz="1200" i="1">
                <a:solidFill>
                  <a:schemeClr val="tx1"/>
                </a:solidFill>
                <a:latin typeface="Times New Roman"/>
                <a:cs typeface="Times New Roman"/>
              </a:rPr>
              <a:t>усыновленных (удочеренных) или находящихся под опекой или попечительством в семье, включая приемные семьи</a:t>
            </a:r>
            <a:r>
              <a:rPr lang="ru-RU" sz="1200" i="1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)</a:t>
            </a:r>
            <a:r>
              <a:rPr lang="ru-RU" sz="1600" i="1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. </a:t>
            </a:r>
            <a:endParaRPr/>
          </a:p>
          <a:p>
            <a:pPr lvl="0">
              <a:defRPr/>
            </a:pPr>
            <a:endParaRPr lang="ru-RU" sz="1600"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 bwMode="auto">
          <a:xfrm>
            <a:off x="6395562" y="2177862"/>
            <a:ext cx="2421497" cy="2386498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ru-RU" sz="1600">
                <a:solidFill>
                  <a:prstClr val="black"/>
                </a:solidFill>
                <a:latin typeface="Times New Roman"/>
                <a:cs typeface="Times New Roman"/>
              </a:rPr>
              <a:t>- детям военнослужащих </a:t>
            </a:r>
            <a:r>
              <a:rPr lang="ru-RU" sz="1000">
                <a:solidFill>
                  <a:srgbClr val="C00000"/>
                </a:solidFill>
                <a:latin typeface="Times New Roman"/>
                <a:cs typeface="Times New Roman"/>
              </a:rPr>
              <a:t>(внимание мобилизованные в СВО)</a:t>
            </a:r>
            <a:endParaRPr/>
          </a:p>
          <a:p>
            <a:pPr lvl="0">
              <a:defRPr/>
            </a:pPr>
            <a:r>
              <a:rPr lang="ru-RU" sz="1600">
                <a:solidFill>
                  <a:prstClr val="black"/>
                </a:solidFill>
                <a:latin typeface="Times New Roman"/>
                <a:cs typeface="Times New Roman"/>
              </a:rPr>
              <a:t>- детям сотрудников полиции </a:t>
            </a:r>
            <a:r>
              <a:rPr lang="ru-RU" sz="1600">
                <a:solidFill>
                  <a:srgbClr val="C00000"/>
                </a:solidFill>
                <a:latin typeface="Times New Roman"/>
                <a:cs typeface="Times New Roman"/>
              </a:rPr>
              <a:t>по месту жительства их семей</a:t>
            </a:r>
            <a:endParaRPr/>
          </a:p>
          <a:p>
            <a:pPr lvl="0" algn="ctr">
              <a:defRPr/>
            </a:pPr>
            <a:r>
              <a:rPr lang="ru-RU">
                <a:solidFill>
                  <a:srgbClr val="FF3300"/>
                </a:solidFill>
                <a:latin typeface="Times New Roman"/>
                <a:cs typeface="Times New Roman"/>
              </a:rPr>
              <a:t> </a:t>
            </a:r>
            <a:endParaRPr/>
          </a:p>
        </p:txBody>
      </p:sp>
      <p:sp>
        <p:nvSpPr>
          <p:cNvPr id="9" name="Стрелка вниз 8"/>
          <p:cNvSpPr/>
          <p:nvPr/>
        </p:nvSpPr>
        <p:spPr bwMode="auto">
          <a:xfrm>
            <a:off x="1716988" y="1707733"/>
            <a:ext cx="484632" cy="339319"/>
          </a:xfrm>
          <a:prstGeom prst="down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Стрелка вниз 15"/>
          <p:cNvSpPr/>
          <p:nvPr/>
        </p:nvSpPr>
        <p:spPr bwMode="auto">
          <a:xfrm>
            <a:off x="4591722" y="1717665"/>
            <a:ext cx="484632" cy="339319"/>
          </a:xfrm>
          <a:prstGeom prst="down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Стрелка вниз 16"/>
          <p:cNvSpPr/>
          <p:nvPr/>
        </p:nvSpPr>
        <p:spPr bwMode="auto">
          <a:xfrm>
            <a:off x="7363994" y="1707733"/>
            <a:ext cx="484632" cy="339319"/>
          </a:xfrm>
          <a:prstGeom prst="down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wipe/>
      </p:transition>
    </mc:Choice>
    <mc:Fallback xmlns:w="http://schemas.openxmlformats.org/wordprocessingml/2006/main" xmlns:m="http://schemas.openxmlformats.org/officeDocument/2006/math" xmlns="">
      <p:transition spd="med" advClick="1">
        <p:wipe dir="l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/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</p:spPr>
        <p:txBody>
          <a:bodyPr lIns="91404" tIns="45702" rIns="91404" bIns="45702" anchor="ctr"/>
          <a:lstStyle>
            <a:lvl1pPr defTabSz="912813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>
                <a:solidFill>
                  <a:schemeClr val="tx1"/>
                </a:solidFill>
                <a:latin typeface="Calibri"/>
              </a:defRPr>
            </a:lvl1pPr>
            <a:lvl2pPr marL="455613" indent="-169862" defTabSz="912813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>
                <a:solidFill>
                  <a:schemeClr val="tx1"/>
                </a:solidFill>
                <a:latin typeface="Calibri"/>
              </a:defRPr>
            </a:lvl2pPr>
            <a:lvl3pPr marL="912813" indent="-169862" defTabSz="912813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>
                <a:solidFill>
                  <a:schemeClr val="tx1"/>
                </a:solidFill>
                <a:latin typeface="Calibri"/>
              </a:defRPr>
            </a:lvl3pPr>
            <a:lvl4pPr marL="1370013" indent="-169862" defTabSz="912813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Calibri"/>
              </a:defRPr>
            </a:lvl4pPr>
            <a:lvl5pPr marL="1827213" indent="-169862" defTabSz="912813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Calibri"/>
              </a:defRPr>
            </a:lvl5pPr>
            <a:lvl6pPr marL="2284413" indent="-169862" defTabSz="912813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Font typeface="Arial"/>
              <a:buChar char="•"/>
              <a:defRPr sz="1400">
                <a:solidFill>
                  <a:schemeClr val="tx1"/>
                </a:solidFill>
                <a:latin typeface="Calibri"/>
              </a:defRPr>
            </a:lvl6pPr>
            <a:lvl7pPr marL="2741613" indent="-169862" defTabSz="912813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Font typeface="Arial"/>
              <a:buChar char="•"/>
              <a:defRPr sz="1400">
                <a:solidFill>
                  <a:schemeClr val="tx1"/>
                </a:solidFill>
                <a:latin typeface="Calibri"/>
              </a:defRPr>
            </a:lvl7pPr>
            <a:lvl8pPr marL="3198813" indent="-169862" defTabSz="912813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Font typeface="Arial"/>
              <a:buChar char="•"/>
              <a:defRPr sz="1400">
                <a:solidFill>
                  <a:schemeClr val="tx1"/>
                </a:solidFill>
                <a:latin typeface="Calibri"/>
              </a:defRPr>
            </a:lvl8pPr>
            <a:lvl9pPr marL="3656013" indent="-169862" defTabSz="912813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Font typeface="Arial"/>
              <a:buChar char="•"/>
              <a:defRPr sz="1400">
                <a:solidFill>
                  <a:schemeClr val="tx1"/>
                </a:solidFill>
                <a:latin typeface="Calibri"/>
              </a:defRPr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fld id="{B15AE0D6-EE27-4457-8B6B-233FE2ED3C42}" type="slidenum">
              <a:rPr lang="ru-RU" sz="1200">
                <a:solidFill>
                  <a:srgbClr val="898989"/>
                </a:solidFill>
                <a:cs typeface="Arial"/>
              </a:rPr>
              <a:t>6</a:t>
            </a:fld>
            <a:endParaRPr lang="ru-RU" sz="1200">
              <a:solidFill>
                <a:srgbClr val="898989"/>
              </a:solidFill>
              <a:cs typeface="Arial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827584" y="1563638"/>
            <a:ext cx="4176464" cy="286232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>
                <a:solidFill>
                  <a:srgbClr val="C00000"/>
                </a:solidFill>
                <a:latin typeface="Arial"/>
                <a:cs typeface="Times New Roman"/>
              </a:rPr>
              <a:t>1 этап</a:t>
            </a:r>
            <a:r>
              <a:rPr lang="ru-RU" sz="2000">
                <a:solidFill>
                  <a:srgbClr val="C00000"/>
                </a:solidFill>
                <a:latin typeface="Arial"/>
                <a:cs typeface="Times New Roman"/>
              </a:rPr>
              <a:t> – </a:t>
            </a:r>
            <a:r>
              <a:rPr lang="ru-RU" sz="2000" b="1">
                <a:solidFill>
                  <a:srgbClr val="C00000"/>
                </a:solidFill>
                <a:latin typeface="Arial"/>
                <a:cs typeface="Times New Roman"/>
              </a:rPr>
              <a:t>30.03. - 30.06 </a:t>
            </a:r>
            <a:r>
              <a:rPr lang="ru-RU" sz="2000">
                <a:solidFill>
                  <a:srgbClr val="002060"/>
                </a:solidFill>
                <a:latin typeface="Arial"/>
                <a:cs typeface="Times New Roman"/>
              </a:rPr>
              <a:t>для детей:</a:t>
            </a:r>
            <a:endParaRPr/>
          </a:p>
          <a:p>
            <a:pPr>
              <a:defRPr/>
            </a:pPr>
            <a:r>
              <a:rPr lang="ru-RU" sz="2000">
                <a:solidFill>
                  <a:srgbClr val="002060"/>
                </a:solidFill>
                <a:latin typeface="Arial"/>
                <a:cs typeface="Times New Roman"/>
              </a:rPr>
              <a:t>- имеющих преимущественное право;</a:t>
            </a:r>
            <a:endParaRPr/>
          </a:p>
          <a:p>
            <a:pPr>
              <a:defRPr/>
            </a:pPr>
            <a:r>
              <a:rPr lang="ru-RU" sz="2000">
                <a:solidFill>
                  <a:srgbClr val="002060"/>
                </a:solidFill>
                <a:latin typeface="Arial"/>
                <a:cs typeface="Times New Roman"/>
              </a:rPr>
              <a:t>- проживающих на закрепленной территории.</a:t>
            </a:r>
            <a:endParaRPr/>
          </a:p>
          <a:p>
            <a:pPr>
              <a:defRPr/>
            </a:pPr>
            <a:endParaRPr lang="ru-RU" sz="2000" b="1">
              <a:solidFill>
                <a:srgbClr val="FF3300"/>
              </a:solidFill>
              <a:latin typeface="Arial"/>
              <a:cs typeface="Times New Roman"/>
            </a:endParaRPr>
          </a:p>
          <a:p>
            <a:pPr>
              <a:defRPr/>
            </a:pPr>
            <a:r>
              <a:rPr lang="ru-RU" sz="2000" b="1">
                <a:solidFill>
                  <a:srgbClr val="C00000"/>
                </a:solidFill>
                <a:latin typeface="Arial"/>
                <a:cs typeface="Times New Roman"/>
              </a:rPr>
              <a:t>2 этап</a:t>
            </a:r>
            <a:r>
              <a:rPr lang="ru-RU" sz="2000">
                <a:solidFill>
                  <a:srgbClr val="C00000"/>
                </a:solidFill>
                <a:latin typeface="Arial"/>
                <a:cs typeface="Times New Roman"/>
              </a:rPr>
              <a:t> – </a:t>
            </a:r>
            <a:r>
              <a:rPr lang="ru-RU" sz="2000" b="1">
                <a:solidFill>
                  <a:srgbClr val="C00000"/>
                </a:solidFill>
                <a:latin typeface="Arial"/>
                <a:cs typeface="Times New Roman"/>
              </a:rPr>
              <a:t>6.07-5.09</a:t>
            </a:r>
            <a:r>
              <a:rPr lang="ru-RU" sz="2000">
                <a:solidFill>
                  <a:srgbClr val="C00000"/>
                </a:solidFill>
                <a:latin typeface="Arial"/>
                <a:cs typeface="Times New Roman"/>
              </a:rPr>
              <a:t> </a:t>
            </a:r>
            <a:r>
              <a:rPr lang="ru-RU" sz="2000">
                <a:solidFill>
                  <a:srgbClr val="002060"/>
                </a:solidFill>
                <a:latin typeface="Arial"/>
                <a:cs typeface="Times New Roman"/>
              </a:rPr>
              <a:t>для детей:</a:t>
            </a:r>
            <a:endParaRPr/>
          </a:p>
          <a:p>
            <a:pPr>
              <a:defRPr/>
            </a:pPr>
            <a:r>
              <a:rPr lang="ru-RU" sz="2000">
                <a:solidFill>
                  <a:srgbClr val="002060"/>
                </a:solidFill>
                <a:latin typeface="Arial"/>
                <a:cs typeface="Times New Roman"/>
              </a:rPr>
              <a:t>- не проживающих на закрепленной территории</a:t>
            </a:r>
            <a:endParaRPr/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1619673" y="312738"/>
            <a:ext cx="5832648" cy="65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4999"/>
              </a:lnSpc>
              <a:spcAft>
                <a:spcPts val="0"/>
              </a:spcAft>
              <a:defRPr/>
            </a:pPr>
            <a:r>
              <a:rPr lang="ru-RU" sz="3200" b="1">
                <a:solidFill>
                  <a:srgbClr val="002060"/>
                </a:solidFill>
                <a:latin typeface="Arial"/>
                <a:ea typeface="Calibri"/>
                <a:cs typeface="Times New Roman"/>
              </a:rPr>
              <a:t>Сроки приема документов</a:t>
            </a:r>
            <a:endParaRPr lang="ru-RU" sz="3200">
              <a:solidFill>
                <a:srgbClr val="002060"/>
              </a:solidFill>
              <a:latin typeface="Arial"/>
              <a:ea typeface="Calibri"/>
              <a:cs typeface="Times New Roman"/>
            </a:endParaRPr>
          </a:p>
        </p:txBody>
      </p:sp>
      <p:pic>
        <p:nvPicPr>
          <p:cNvPr id="2050" name="Picture 2" descr="http://school51kem.ucoz.ru/1klass/priem_v_shkolu.png"/>
          <p:cNvPicPr>
            <a:picLocks noChangeAspect="1" noChangeArrowheads="1"/>
          </p:cNvPicPr>
          <p:nvPr/>
        </p:nvPicPr>
        <p:blipFill>
          <a:blip r:embed="rId2"/>
          <a:srcRect r="5281" b="6861"/>
          <a:stretch/>
        </p:blipFill>
        <p:spPr bwMode="auto">
          <a:xfrm>
            <a:off x="4945124" y="1563638"/>
            <a:ext cx="4149602" cy="244827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wipe/>
      </p:transition>
    </mc:Choice>
    <mc:Fallback xmlns:w="http://schemas.openxmlformats.org/wordprocessingml/2006/main" xmlns:m="http://schemas.openxmlformats.org/officeDocument/2006/math" xmlns="">
      <p:transition spd="med" advClick="1">
        <p:wipe dir="l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xfrm>
            <a:off x="735330" y="263659"/>
            <a:ext cx="6211253" cy="217367"/>
          </a:xfrm>
          <a:prstGeom prst="rect">
            <a:avLst/>
          </a:prstGeom>
        </p:spPr>
        <p:txBody>
          <a:bodyPr vert="horz" wrap="square" lIns="0" tIns="9525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9525" algn="l">
              <a:spcBef>
                <a:spcPts val="75"/>
              </a:spcBef>
              <a:defRPr/>
            </a:pPr>
            <a:r>
              <a:rPr sz="1350" spc="-4">
                <a:solidFill>
                  <a:srgbClr val="001F5F"/>
                </a:solidFill>
              </a:rPr>
              <a:t>ПРИЕМ</a:t>
            </a:r>
            <a:r>
              <a:rPr sz="1350" spc="-11">
                <a:solidFill>
                  <a:srgbClr val="001F5F"/>
                </a:solidFill>
              </a:rPr>
              <a:t> </a:t>
            </a:r>
            <a:r>
              <a:rPr sz="1350">
                <a:solidFill>
                  <a:srgbClr val="001F5F"/>
                </a:solidFill>
              </a:rPr>
              <a:t>В </a:t>
            </a:r>
            <a:r>
              <a:rPr sz="1350" spc="-4">
                <a:solidFill>
                  <a:srgbClr val="001F5F"/>
                </a:solidFill>
              </a:rPr>
              <a:t>ПЕРВЫЕ</a:t>
            </a:r>
            <a:r>
              <a:rPr sz="1350" spc="4">
                <a:solidFill>
                  <a:srgbClr val="001F5F"/>
                </a:solidFill>
              </a:rPr>
              <a:t> </a:t>
            </a:r>
            <a:r>
              <a:rPr sz="1350" spc="-4">
                <a:solidFill>
                  <a:srgbClr val="001F5F"/>
                </a:solidFill>
              </a:rPr>
              <a:t>КЛАССЫ</a:t>
            </a:r>
            <a:r>
              <a:rPr sz="1350" spc="-15">
                <a:solidFill>
                  <a:srgbClr val="001F5F"/>
                </a:solidFill>
              </a:rPr>
              <a:t> </a:t>
            </a:r>
            <a:r>
              <a:rPr sz="1350" spc="-4">
                <a:solidFill>
                  <a:srgbClr val="001F5F"/>
                </a:solidFill>
              </a:rPr>
              <a:t>ОБРАЗОВАТЕЛЬНЫХ УЧРЕЖДЕНИЙ</a:t>
            </a:r>
            <a:endParaRPr sz="1350"/>
          </a:p>
        </p:txBody>
      </p:sp>
      <p:sp>
        <p:nvSpPr>
          <p:cNvPr id="3" name="object 3"/>
          <p:cNvSpPr/>
          <p:nvPr/>
        </p:nvSpPr>
        <p:spPr bwMode="auto">
          <a:xfrm>
            <a:off x="5545264" y="1997297"/>
            <a:ext cx="1906429" cy="645795"/>
          </a:xfrm>
          <a:custGeom>
            <a:avLst/>
            <a:gdLst/>
            <a:ahLst/>
            <a:cxnLst/>
            <a:rect l="l" t="t" r="r" b="b"/>
            <a:pathLst>
              <a:path w="2541904" h="861060" extrusionOk="0">
                <a:moveTo>
                  <a:pt x="2398395" y="0"/>
                </a:moveTo>
                <a:lnTo>
                  <a:pt x="143383" y="0"/>
                </a:lnTo>
                <a:lnTo>
                  <a:pt x="98039" y="7304"/>
                </a:lnTo>
                <a:lnTo>
                  <a:pt x="58677" y="27647"/>
                </a:lnTo>
                <a:lnTo>
                  <a:pt x="27647" y="58677"/>
                </a:lnTo>
                <a:lnTo>
                  <a:pt x="7304" y="98039"/>
                </a:lnTo>
                <a:lnTo>
                  <a:pt x="0" y="143383"/>
                </a:lnTo>
                <a:lnTo>
                  <a:pt x="0" y="717423"/>
                </a:lnTo>
                <a:lnTo>
                  <a:pt x="7304" y="762779"/>
                </a:lnTo>
                <a:lnTo>
                  <a:pt x="27647" y="802173"/>
                </a:lnTo>
                <a:lnTo>
                  <a:pt x="58677" y="833240"/>
                </a:lnTo>
                <a:lnTo>
                  <a:pt x="98039" y="853615"/>
                </a:lnTo>
                <a:lnTo>
                  <a:pt x="143383" y="860933"/>
                </a:lnTo>
                <a:lnTo>
                  <a:pt x="2398395" y="860933"/>
                </a:lnTo>
                <a:lnTo>
                  <a:pt x="2443751" y="853615"/>
                </a:lnTo>
                <a:lnTo>
                  <a:pt x="2483145" y="833240"/>
                </a:lnTo>
                <a:lnTo>
                  <a:pt x="2514212" y="802173"/>
                </a:lnTo>
                <a:lnTo>
                  <a:pt x="2534587" y="762779"/>
                </a:lnTo>
                <a:lnTo>
                  <a:pt x="2541905" y="717423"/>
                </a:lnTo>
                <a:lnTo>
                  <a:pt x="2541905" y="143383"/>
                </a:lnTo>
                <a:lnTo>
                  <a:pt x="2534587" y="98039"/>
                </a:lnTo>
                <a:lnTo>
                  <a:pt x="2514212" y="58677"/>
                </a:lnTo>
                <a:lnTo>
                  <a:pt x="2483145" y="27647"/>
                </a:lnTo>
                <a:lnTo>
                  <a:pt x="2443751" y="7304"/>
                </a:lnTo>
                <a:lnTo>
                  <a:pt x="2398395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4" name="object 4"/>
          <p:cNvSpPr txBox="1"/>
          <p:nvPr/>
        </p:nvSpPr>
        <p:spPr bwMode="auto">
          <a:xfrm>
            <a:off x="5726741" y="2135617"/>
            <a:ext cx="1522095" cy="318100"/>
          </a:xfrm>
          <a:prstGeom prst="rect">
            <a:avLst/>
          </a:prstGeom>
        </p:spPr>
        <p:txBody>
          <a:bodyPr vert="horz" wrap="square" lIns="0" tIns="23813" rIns="0" bIns="0" rtlCol="0">
            <a:spAutoFit/>
          </a:bodyPr>
          <a:lstStyle/>
          <a:p>
            <a:pPr marL="9525" marR="3810" algn="ctr">
              <a:lnSpc>
                <a:spcPct val="91100"/>
              </a:lnSpc>
              <a:spcBef>
                <a:spcPts val="188"/>
              </a:spcBef>
              <a:defRPr/>
            </a:pPr>
            <a:r>
              <a:rPr lang="ru-RU" sz="1050">
                <a:solidFill>
                  <a:schemeClr val="bg1"/>
                </a:solidFill>
              </a:rPr>
              <a:t>электронной форме посредством ЕПГУ</a:t>
            </a:r>
            <a:endParaRPr sz="1050">
              <a:solidFill>
                <a:schemeClr val="bg1"/>
              </a:solidFill>
              <a:latin typeface="Verdana"/>
              <a:cs typeface="Verdana"/>
            </a:endParaRPr>
          </a:p>
        </p:txBody>
      </p:sp>
      <p:grpSp>
        <p:nvGrpSpPr>
          <p:cNvPr id="5" name="object 5"/>
          <p:cNvGrpSpPr/>
          <p:nvPr/>
        </p:nvGrpSpPr>
        <p:grpSpPr bwMode="auto">
          <a:xfrm>
            <a:off x="6767609" y="2643092"/>
            <a:ext cx="1896428" cy="902970"/>
            <a:chOff x="9036177" y="3521646"/>
            <a:chExt cx="2528570" cy="1203960"/>
          </a:xfrm>
        </p:grpSpPr>
        <p:sp>
          <p:nvSpPr>
            <p:cNvPr id="6" name="object 6"/>
            <p:cNvSpPr/>
            <p:nvPr/>
          </p:nvSpPr>
          <p:spPr bwMode="auto">
            <a:xfrm>
              <a:off x="9262109" y="3526409"/>
              <a:ext cx="441959" cy="321310"/>
            </a:xfrm>
            <a:custGeom>
              <a:avLst/>
              <a:gdLst/>
              <a:ahLst/>
              <a:cxnLst/>
              <a:rect l="l" t="t" r="r" b="b"/>
              <a:pathLst>
                <a:path w="441959" h="321310" extrusionOk="0">
                  <a:moveTo>
                    <a:pt x="0" y="0"/>
                  </a:moveTo>
                  <a:lnTo>
                    <a:pt x="44217" y="23215"/>
                  </a:lnTo>
                  <a:lnTo>
                    <a:pt x="87697" y="47684"/>
                  </a:lnTo>
                  <a:lnTo>
                    <a:pt x="130417" y="73385"/>
                  </a:lnTo>
                  <a:lnTo>
                    <a:pt x="172352" y="100300"/>
                  </a:lnTo>
                  <a:lnTo>
                    <a:pt x="213476" y="128410"/>
                  </a:lnTo>
                  <a:lnTo>
                    <a:pt x="253766" y="157694"/>
                  </a:lnTo>
                  <a:lnTo>
                    <a:pt x="293197" y="188134"/>
                  </a:lnTo>
                  <a:lnTo>
                    <a:pt x="331743" y="219709"/>
                  </a:lnTo>
                  <a:lnTo>
                    <a:pt x="369381" y="252401"/>
                  </a:lnTo>
                  <a:lnTo>
                    <a:pt x="406086" y="286189"/>
                  </a:lnTo>
                  <a:lnTo>
                    <a:pt x="441833" y="321055"/>
                  </a:lnTo>
                </a:path>
              </a:pathLst>
            </a:custGeom>
            <a:grpFill/>
            <a:ln w="9525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7" name="object 7"/>
            <p:cNvSpPr/>
            <p:nvPr/>
          </p:nvSpPr>
          <p:spPr bwMode="auto">
            <a:xfrm>
              <a:off x="9048877" y="3851529"/>
              <a:ext cx="2503170" cy="861060"/>
            </a:xfrm>
            <a:custGeom>
              <a:avLst/>
              <a:gdLst/>
              <a:ahLst/>
              <a:cxnLst/>
              <a:rect l="l" t="t" r="r" b="b"/>
              <a:pathLst>
                <a:path w="2503170" h="861060" extrusionOk="0">
                  <a:moveTo>
                    <a:pt x="2359405" y="0"/>
                  </a:moveTo>
                  <a:lnTo>
                    <a:pt x="143509" y="0"/>
                  </a:lnTo>
                  <a:lnTo>
                    <a:pt x="98153" y="7304"/>
                  </a:lnTo>
                  <a:lnTo>
                    <a:pt x="58759" y="27647"/>
                  </a:lnTo>
                  <a:lnTo>
                    <a:pt x="27692" y="58677"/>
                  </a:lnTo>
                  <a:lnTo>
                    <a:pt x="7317" y="98039"/>
                  </a:lnTo>
                  <a:lnTo>
                    <a:pt x="0" y="143383"/>
                  </a:lnTo>
                  <a:lnTo>
                    <a:pt x="0" y="717423"/>
                  </a:lnTo>
                  <a:lnTo>
                    <a:pt x="7317" y="762779"/>
                  </a:lnTo>
                  <a:lnTo>
                    <a:pt x="27692" y="802173"/>
                  </a:lnTo>
                  <a:lnTo>
                    <a:pt x="58759" y="833240"/>
                  </a:lnTo>
                  <a:lnTo>
                    <a:pt x="98153" y="853615"/>
                  </a:lnTo>
                  <a:lnTo>
                    <a:pt x="143509" y="860933"/>
                  </a:lnTo>
                  <a:lnTo>
                    <a:pt x="2359405" y="860933"/>
                  </a:lnTo>
                  <a:lnTo>
                    <a:pt x="2404762" y="853615"/>
                  </a:lnTo>
                  <a:lnTo>
                    <a:pt x="2444156" y="833240"/>
                  </a:lnTo>
                  <a:lnTo>
                    <a:pt x="2475223" y="802173"/>
                  </a:lnTo>
                  <a:lnTo>
                    <a:pt x="2495598" y="762779"/>
                  </a:lnTo>
                  <a:lnTo>
                    <a:pt x="2502916" y="717423"/>
                  </a:lnTo>
                  <a:lnTo>
                    <a:pt x="2502916" y="143383"/>
                  </a:lnTo>
                  <a:lnTo>
                    <a:pt x="2495598" y="98039"/>
                  </a:lnTo>
                  <a:lnTo>
                    <a:pt x="2475223" y="58677"/>
                  </a:lnTo>
                  <a:lnTo>
                    <a:pt x="2444156" y="27647"/>
                  </a:lnTo>
                  <a:lnTo>
                    <a:pt x="2404762" y="7304"/>
                  </a:lnTo>
                  <a:lnTo>
                    <a:pt x="2359405" y="0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8" name="object 8"/>
            <p:cNvSpPr/>
            <p:nvPr/>
          </p:nvSpPr>
          <p:spPr bwMode="auto">
            <a:xfrm>
              <a:off x="9048877" y="3851529"/>
              <a:ext cx="2503170" cy="861060"/>
            </a:xfrm>
            <a:custGeom>
              <a:avLst/>
              <a:gdLst/>
              <a:ahLst/>
              <a:cxnLst/>
              <a:rect l="l" t="t" r="r" b="b"/>
              <a:pathLst>
                <a:path w="2503170" h="861060" extrusionOk="0">
                  <a:moveTo>
                    <a:pt x="0" y="143383"/>
                  </a:moveTo>
                  <a:lnTo>
                    <a:pt x="7317" y="98039"/>
                  </a:lnTo>
                  <a:lnTo>
                    <a:pt x="27692" y="58677"/>
                  </a:lnTo>
                  <a:lnTo>
                    <a:pt x="58759" y="27647"/>
                  </a:lnTo>
                  <a:lnTo>
                    <a:pt x="98153" y="7304"/>
                  </a:lnTo>
                  <a:lnTo>
                    <a:pt x="143509" y="0"/>
                  </a:lnTo>
                  <a:lnTo>
                    <a:pt x="2359405" y="0"/>
                  </a:lnTo>
                  <a:lnTo>
                    <a:pt x="2404762" y="7304"/>
                  </a:lnTo>
                  <a:lnTo>
                    <a:pt x="2444156" y="27647"/>
                  </a:lnTo>
                  <a:lnTo>
                    <a:pt x="2475223" y="58677"/>
                  </a:lnTo>
                  <a:lnTo>
                    <a:pt x="2495598" y="98039"/>
                  </a:lnTo>
                  <a:lnTo>
                    <a:pt x="2502916" y="143383"/>
                  </a:lnTo>
                  <a:lnTo>
                    <a:pt x="2502916" y="717423"/>
                  </a:lnTo>
                  <a:lnTo>
                    <a:pt x="2495598" y="762779"/>
                  </a:lnTo>
                  <a:lnTo>
                    <a:pt x="2475223" y="802173"/>
                  </a:lnTo>
                  <a:lnTo>
                    <a:pt x="2444156" y="833240"/>
                  </a:lnTo>
                  <a:lnTo>
                    <a:pt x="2404762" y="853615"/>
                  </a:lnTo>
                  <a:lnTo>
                    <a:pt x="2359405" y="860933"/>
                  </a:lnTo>
                  <a:lnTo>
                    <a:pt x="143509" y="860933"/>
                  </a:lnTo>
                  <a:lnTo>
                    <a:pt x="98153" y="853615"/>
                  </a:lnTo>
                  <a:lnTo>
                    <a:pt x="58759" y="833240"/>
                  </a:lnTo>
                  <a:lnTo>
                    <a:pt x="27692" y="802173"/>
                  </a:lnTo>
                  <a:lnTo>
                    <a:pt x="7317" y="762779"/>
                  </a:lnTo>
                  <a:lnTo>
                    <a:pt x="0" y="717423"/>
                  </a:lnTo>
                  <a:lnTo>
                    <a:pt x="0" y="143383"/>
                  </a:lnTo>
                  <a:close/>
                </a:path>
              </a:pathLst>
            </a:custGeom>
            <a:solidFill>
              <a:srgbClr val="006600"/>
            </a:solidFill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9" name="object 9"/>
          <p:cNvSpPr txBox="1"/>
          <p:nvPr/>
        </p:nvSpPr>
        <p:spPr bwMode="auto">
          <a:xfrm>
            <a:off x="7106792" y="2967799"/>
            <a:ext cx="1239203" cy="45845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>
              <a:lnSpc>
                <a:spcPts val="1208"/>
              </a:lnSpc>
              <a:spcBef>
                <a:spcPts val="75"/>
              </a:spcBef>
              <a:defRPr/>
            </a:pPr>
            <a:r>
              <a:rPr sz="1050">
                <a:solidFill>
                  <a:srgbClr val="FFFFFF"/>
                </a:solidFill>
                <a:latin typeface="Verdana"/>
                <a:cs typeface="Verdana"/>
              </a:rPr>
              <a:t>лично</a:t>
            </a:r>
            <a:r>
              <a:rPr sz="1050" spc="-52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endParaRPr sz="1050">
              <a:latin typeface="Verdana"/>
              <a:cs typeface="Verdana"/>
            </a:endParaRPr>
          </a:p>
          <a:p>
            <a:pPr marL="9525" marR="3810" algn="ctr">
              <a:lnSpc>
                <a:spcPts val="1140"/>
              </a:lnSpc>
              <a:spcBef>
                <a:spcPts val="86"/>
              </a:spcBef>
              <a:defRPr/>
            </a:pPr>
            <a:r>
              <a:rPr sz="1050">
                <a:solidFill>
                  <a:srgbClr val="FFFFFF"/>
                </a:solidFill>
                <a:latin typeface="Verdana"/>
                <a:cs typeface="Verdana"/>
              </a:rPr>
              <a:t>обра</a:t>
            </a:r>
            <a:r>
              <a:rPr sz="1050" spc="-4">
                <a:solidFill>
                  <a:srgbClr val="FFFFFF"/>
                </a:solidFill>
                <a:latin typeface="Verdana"/>
                <a:cs typeface="Verdana"/>
              </a:rPr>
              <a:t>з</a:t>
            </a:r>
            <a:r>
              <a:rPr sz="1050">
                <a:solidFill>
                  <a:srgbClr val="FFFFFF"/>
                </a:solidFill>
                <a:latin typeface="Verdana"/>
                <a:cs typeface="Verdana"/>
              </a:rPr>
              <a:t>ователь</a:t>
            </a:r>
            <a:r>
              <a:rPr sz="1050" spc="-8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050">
                <a:solidFill>
                  <a:srgbClr val="FFFFFF"/>
                </a:solidFill>
                <a:latin typeface="Verdana"/>
                <a:cs typeface="Verdana"/>
              </a:rPr>
              <a:t>ую  организацию</a:t>
            </a:r>
            <a:endParaRPr sz="1050">
              <a:latin typeface="Verdana"/>
              <a:cs typeface="Verdana"/>
            </a:endParaRPr>
          </a:p>
        </p:txBody>
      </p:sp>
      <p:grpSp>
        <p:nvGrpSpPr>
          <p:cNvPr id="10" name="object 10"/>
          <p:cNvGrpSpPr/>
          <p:nvPr/>
        </p:nvGrpSpPr>
        <p:grpSpPr bwMode="auto">
          <a:xfrm>
            <a:off x="5383607" y="3594951"/>
            <a:ext cx="3609422" cy="1268729"/>
            <a:chOff x="8770873" y="4715700"/>
            <a:chExt cx="2663825" cy="1691639"/>
          </a:xfrm>
          <a:solidFill>
            <a:srgbClr val="002060"/>
          </a:solidFill>
        </p:grpSpPr>
        <p:sp>
          <p:nvSpPr>
            <p:cNvPr id="11" name="object 11"/>
            <p:cNvSpPr/>
            <p:nvPr/>
          </p:nvSpPr>
          <p:spPr bwMode="auto">
            <a:xfrm>
              <a:off x="10361802" y="4720463"/>
              <a:ext cx="59690" cy="805180"/>
            </a:xfrm>
            <a:custGeom>
              <a:avLst/>
              <a:gdLst/>
              <a:ahLst/>
              <a:cxnLst/>
              <a:rect l="l" t="t" r="r" b="b"/>
              <a:pathLst>
                <a:path w="59690" h="805179" extrusionOk="0">
                  <a:moveTo>
                    <a:pt x="21463" y="0"/>
                  </a:moveTo>
                  <a:lnTo>
                    <a:pt x="31333" y="50020"/>
                  </a:lnTo>
                  <a:lnTo>
                    <a:pt x="39704" y="100235"/>
                  </a:lnTo>
                  <a:lnTo>
                    <a:pt x="46577" y="150613"/>
                  </a:lnTo>
                  <a:lnTo>
                    <a:pt x="51952" y="201120"/>
                  </a:lnTo>
                  <a:lnTo>
                    <a:pt x="55831" y="251722"/>
                  </a:lnTo>
                  <a:lnTo>
                    <a:pt x="58215" y="302386"/>
                  </a:lnTo>
                  <a:lnTo>
                    <a:pt x="59104" y="353077"/>
                  </a:lnTo>
                  <a:lnTo>
                    <a:pt x="58499" y="403764"/>
                  </a:lnTo>
                  <a:lnTo>
                    <a:pt x="56401" y="454412"/>
                  </a:lnTo>
                  <a:lnTo>
                    <a:pt x="52812" y="504988"/>
                  </a:lnTo>
                  <a:lnTo>
                    <a:pt x="47732" y="555458"/>
                  </a:lnTo>
                  <a:lnTo>
                    <a:pt x="41161" y="605790"/>
                  </a:lnTo>
                  <a:lnTo>
                    <a:pt x="33102" y="655948"/>
                  </a:lnTo>
                  <a:lnTo>
                    <a:pt x="23555" y="705900"/>
                  </a:lnTo>
                  <a:lnTo>
                    <a:pt x="12520" y="755613"/>
                  </a:lnTo>
                  <a:lnTo>
                    <a:pt x="0" y="805053"/>
                  </a:lnTo>
                </a:path>
              </a:pathLst>
            </a:custGeom>
            <a:grpFill/>
            <a:ln w="9525">
              <a:solidFill>
                <a:srgbClr val="9BBA58"/>
              </a:solidFill>
            </a:ln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2" name="object 12"/>
            <p:cNvSpPr/>
            <p:nvPr/>
          </p:nvSpPr>
          <p:spPr bwMode="auto">
            <a:xfrm>
              <a:off x="8783573" y="5533390"/>
              <a:ext cx="2638425" cy="861060"/>
            </a:xfrm>
            <a:custGeom>
              <a:avLst/>
              <a:gdLst/>
              <a:ahLst/>
              <a:cxnLst/>
              <a:rect l="l" t="t" r="r" b="b"/>
              <a:pathLst>
                <a:path w="2638425" h="861060" extrusionOk="0">
                  <a:moveTo>
                    <a:pt x="2494660" y="0"/>
                  </a:moveTo>
                  <a:lnTo>
                    <a:pt x="143509" y="0"/>
                  </a:lnTo>
                  <a:lnTo>
                    <a:pt x="98153" y="7314"/>
                  </a:lnTo>
                  <a:lnTo>
                    <a:pt x="58759" y="27683"/>
                  </a:lnTo>
                  <a:lnTo>
                    <a:pt x="27692" y="58742"/>
                  </a:lnTo>
                  <a:lnTo>
                    <a:pt x="7317" y="98130"/>
                  </a:lnTo>
                  <a:lnTo>
                    <a:pt x="0" y="143484"/>
                  </a:lnTo>
                  <a:lnTo>
                    <a:pt x="0" y="717435"/>
                  </a:lnTo>
                  <a:lnTo>
                    <a:pt x="7317" y="762789"/>
                  </a:lnTo>
                  <a:lnTo>
                    <a:pt x="27692" y="802177"/>
                  </a:lnTo>
                  <a:lnTo>
                    <a:pt x="58759" y="833237"/>
                  </a:lnTo>
                  <a:lnTo>
                    <a:pt x="98153" y="853605"/>
                  </a:lnTo>
                  <a:lnTo>
                    <a:pt x="143509" y="860920"/>
                  </a:lnTo>
                  <a:lnTo>
                    <a:pt x="2494660" y="860920"/>
                  </a:lnTo>
                  <a:lnTo>
                    <a:pt x="2540017" y="853605"/>
                  </a:lnTo>
                  <a:lnTo>
                    <a:pt x="2579411" y="833237"/>
                  </a:lnTo>
                  <a:lnTo>
                    <a:pt x="2610478" y="802177"/>
                  </a:lnTo>
                  <a:lnTo>
                    <a:pt x="2630853" y="762789"/>
                  </a:lnTo>
                  <a:lnTo>
                    <a:pt x="2638171" y="717435"/>
                  </a:lnTo>
                  <a:lnTo>
                    <a:pt x="2638171" y="143484"/>
                  </a:lnTo>
                  <a:lnTo>
                    <a:pt x="2630853" y="98130"/>
                  </a:lnTo>
                  <a:lnTo>
                    <a:pt x="2610478" y="58742"/>
                  </a:lnTo>
                  <a:lnTo>
                    <a:pt x="2579411" y="27683"/>
                  </a:lnTo>
                  <a:lnTo>
                    <a:pt x="2540017" y="7314"/>
                  </a:lnTo>
                  <a:lnTo>
                    <a:pt x="249466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3" name="object 13"/>
            <p:cNvSpPr/>
            <p:nvPr/>
          </p:nvSpPr>
          <p:spPr bwMode="auto">
            <a:xfrm>
              <a:off x="8783573" y="5533390"/>
              <a:ext cx="2638425" cy="861060"/>
            </a:xfrm>
            <a:custGeom>
              <a:avLst/>
              <a:gdLst/>
              <a:ahLst/>
              <a:cxnLst/>
              <a:rect l="l" t="t" r="r" b="b"/>
              <a:pathLst>
                <a:path w="2638425" h="861060" extrusionOk="0">
                  <a:moveTo>
                    <a:pt x="0" y="143484"/>
                  </a:moveTo>
                  <a:lnTo>
                    <a:pt x="7317" y="98130"/>
                  </a:lnTo>
                  <a:lnTo>
                    <a:pt x="27692" y="58742"/>
                  </a:lnTo>
                  <a:lnTo>
                    <a:pt x="58759" y="27683"/>
                  </a:lnTo>
                  <a:lnTo>
                    <a:pt x="98153" y="7314"/>
                  </a:lnTo>
                  <a:lnTo>
                    <a:pt x="143509" y="0"/>
                  </a:lnTo>
                  <a:lnTo>
                    <a:pt x="2494660" y="0"/>
                  </a:lnTo>
                  <a:lnTo>
                    <a:pt x="2540017" y="7314"/>
                  </a:lnTo>
                  <a:lnTo>
                    <a:pt x="2579411" y="27683"/>
                  </a:lnTo>
                  <a:lnTo>
                    <a:pt x="2610478" y="58742"/>
                  </a:lnTo>
                  <a:lnTo>
                    <a:pt x="2630853" y="98130"/>
                  </a:lnTo>
                  <a:lnTo>
                    <a:pt x="2638171" y="143484"/>
                  </a:lnTo>
                  <a:lnTo>
                    <a:pt x="2638171" y="717435"/>
                  </a:lnTo>
                  <a:lnTo>
                    <a:pt x="2630853" y="762789"/>
                  </a:lnTo>
                  <a:lnTo>
                    <a:pt x="2610478" y="802177"/>
                  </a:lnTo>
                  <a:lnTo>
                    <a:pt x="2579411" y="833237"/>
                  </a:lnTo>
                  <a:lnTo>
                    <a:pt x="2540017" y="853605"/>
                  </a:lnTo>
                  <a:lnTo>
                    <a:pt x="2494660" y="860920"/>
                  </a:lnTo>
                  <a:lnTo>
                    <a:pt x="143509" y="860920"/>
                  </a:lnTo>
                  <a:lnTo>
                    <a:pt x="98153" y="853605"/>
                  </a:lnTo>
                  <a:lnTo>
                    <a:pt x="58759" y="833237"/>
                  </a:lnTo>
                  <a:lnTo>
                    <a:pt x="27692" y="802177"/>
                  </a:lnTo>
                  <a:lnTo>
                    <a:pt x="7317" y="762789"/>
                  </a:lnTo>
                  <a:lnTo>
                    <a:pt x="0" y="717435"/>
                  </a:lnTo>
                  <a:lnTo>
                    <a:pt x="0" y="143484"/>
                  </a:lnTo>
                  <a:close/>
                </a:path>
              </a:pathLst>
            </a:custGeom>
            <a:grpFill/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4" name="object 14"/>
          <p:cNvSpPr txBox="1"/>
          <p:nvPr/>
        </p:nvSpPr>
        <p:spPr bwMode="auto">
          <a:xfrm>
            <a:off x="5545265" y="4293710"/>
            <a:ext cx="3118772" cy="487634"/>
          </a:xfrm>
          <a:prstGeom prst="rect">
            <a:avLst/>
          </a:prstGeom>
        </p:spPr>
        <p:txBody>
          <a:bodyPr vert="horz" wrap="square" lIns="0" tIns="25718" rIns="0" bIns="0" rtlCol="0">
            <a:spAutoFit/>
          </a:bodyPr>
          <a:lstStyle/>
          <a:p>
            <a:pPr marL="9525" marR="3810" algn="ctr">
              <a:lnSpc>
                <a:spcPts val="1155"/>
              </a:lnSpc>
              <a:spcBef>
                <a:spcPts val="203"/>
              </a:spcBef>
              <a:defRPr/>
            </a:pPr>
            <a:r>
              <a:rPr lang="ru-RU" sz="1050">
                <a:solidFill>
                  <a:schemeClr val="bg1"/>
                </a:solidFill>
              </a:rPr>
              <a:t>с использованием функционала (сервисов) ЕПГУ и региональных государственных информационных систем субъектов РФ</a:t>
            </a:r>
            <a:endParaRPr sz="1050">
              <a:solidFill>
                <a:schemeClr val="bg1"/>
              </a:solidFill>
              <a:latin typeface="Verdana"/>
              <a:cs typeface="Verdana"/>
            </a:endParaRPr>
          </a:p>
        </p:txBody>
      </p:sp>
      <p:grpSp>
        <p:nvGrpSpPr>
          <p:cNvPr id="15" name="object 15"/>
          <p:cNvGrpSpPr/>
          <p:nvPr/>
        </p:nvGrpSpPr>
        <p:grpSpPr bwMode="auto">
          <a:xfrm>
            <a:off x="4404215" y="3175692"/>
            <a:ext cx="2649855" cy="829628"/>
            <a:chOff x="6066282" y="5512308"/>
            <a:chExt cx="3533140" cy="1106170"/>
          </a:xfrm>
        </p:grpSpPr>
        <p:sp>
          <p:nvSpPr>
            <p:cNvPr id="16" name="object 16"/>
            <p:cNvSpPr/>
            <p:nvPr/>
          </p:nvSpPr>
          <p:spPr bwMode="auto">
            <a:xfrm>
              <a:off x="7928610" y="6394361"/>
              <a:ext cx="1666239" cy="219710"/>
            </a:xfrm>
            <a:custGeom>
              <a:avLst/>
              <a:gdLst/>
              <a:ahLst/>
              <a:cxnLst/>
              <a:rect l="l" t="t" r="r" b="b"/>
              <a:pathLst>
                <a:path w="1666240" h="219709" extrusionOk="0">
                  <a:moveTo>
                    <a:pt x="1665732" y="8166"/>
                  </a:moveTo>
                  <a:lnTo>
                    <a:pt x="1622176" y="31189"/>
                  </a:lnTo>
                  <a:lnTo>
                    <a:pt x="1578141" y="52882"/>
                  </a:lnTo>
                  <a:lnTo>
                    <a:pt x="1533656" y="73246"/>
                  </a:lnTo>
                  <a:lnTo>
                    <a:pt x="1488749" y="92279"/>
                  </a:lnTo>
                  <a:lnTo>
                    <a:pt x="1443449" y="109983"/>
                  </a:lnTo>
                  <a:lnTo>
                    <a:pt x="1397784" y="126357"/>
                  </a:lnTo>
                  <a:lnTo>
                    <a:pt x="1351784" y="141401"/>
                  </a:lnTo>
                  <a:lnTo>
                    <a:pt x="1305476" y="155117"/>
                  </a:lnTo>
                  <a:lnTo>
                    <a:pt x="1258889" y="167503"/>
                  </a:lnTo>
                  <a:lnTo>
                    <a:pt x="1212052" y="178560"/>
                  </a:lnTo>
                  <a:lnTo>
                    <a:pt x="1164993" y="188288"/>
                  </a:lnTo>
                  <a:lnTo>
                    <a:pt x="1117741" y="196687"/>
                  </a:lnTo>
                  <a:lnTo>
                    <a:pt x="1070324" y="203757"/>
                  </a:lnTo>
                  <a:lnTo>
                    <a:pt x="1022771" y="209499"/>
                  </a:lnTo>
                  <a:lnTo>
                    <a:pt x="975111" y="213913"/>
                  </a:lnTo>
                  <a:lnTo>
                    <a:pt x="927371" y="216999"/>
                  </a:lnTo>
                  <a:lnTo>
                    <a:pt x="879582" y="218756"/>
                  </a:lnTo>
                  <a:lnTo>
                    <a:pt x="831770" y="219186"/>
                  </a:lnTo>
                  <a:lnTo>
                    <a:pt x="783965" y="218287"/>
                  </a:lnTo>
                  <a:lnTo>
                    <a:pt x="736196" y="216061"/>
                  </a:lnTo>
                  <a:lnTo>
                    <a:pt x="688491" y="212508"/>
                  </a:lnTo>
                  <a:lnTo>
                    <a:pt x="640877" y="207627"/>
                  </a:lnTo>
                  <a:lnTo>
                    <a:pt x="593385" y="201419"/>
                  </a:lnTo>
                  <a:lnTo>
                    <a:pt x="546043" y="193884"/>
                  </a:lnTo>
                  <a:lnTo>
                    <a:pt x="498879" y="185022"/>
                  </a:lnTo>
                  <a:lnTo>
                    <a:pt x="451921" y="174833"/>
                  </a:lnTo>
                  <a:lnTo>
                    <a:pt x="405199" y="163317"/>
                  </a:lnTo>
                  <a:lnTo>
                    <a:pt x="358741" y="150475"/>
                  </a:lnTo>
                  <a:lnTo>
                    <a:pt x="312575" y="136306"/>
                  </a:lnTo>
                  <a:lnTo>
                    <a:pt x="266729" y="120812"/>
                  </a:lnTo>
                  <a:lnTo>
                    <a:pt x="221234" y="103991"/>
                  </a:lnTo>
                  <a:lnTo>
                    <a:pt x="176117" y="85844"/>
                  </a:lnTo>
                  <a:lnTo>
                    <a:pt x="131406" y="66371"/>
                  </a:lnTo>
                  <a:lnTo>
                    <a:pt x="87130" y="45573"/>
                  </a:lnTo>
                  <a:lnTo>
                    <a:pt x="43319" y="23449"/>
                  </a:lnTo>
                  <a:lnTo>
                    <a:pt x="0" y="0"/>
                  </a:lnTo>
                </a:path>
              </a:pathLst>
            </a:custGeom>
            <a:grpFill/>
            <a:ln w="9524">
              <a:solidFill>
                <a:srgbClr val="8063A1"/>
              </a:solidFill>
            </a:ln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7" name="object 17"/>
            <p:cNvSpPr/>
            <p:nvPr/>
          </p:nvSpPr>
          <p:spPr bwMode="auto">
            <a:xfrm>
              <a:off x="6078981" y="5525008"/>
              <a:ext cx="2539365" cy="861060"/>
            </a:xfrm>
            <a:custGeom>
              <a:avLst/>
              <a:gdLst/>
              <a:ahLst/>
              <a:cxnLst/>
              <a:rect l="l" t="t" r="r" b="b"/>
              <a:pathLst>
                <a:path w="2539365" h="861060" extrusionOk="0">
                  <a:moveTo>
                    <a:pt x="2395473" y="0"/>
                  </a:moveTo>
                  <a:lnTo>
                    <a:pt x="143509" y="0"/>
                  </a:lnTo>
                  <a:lnTo>
                    <a:pt x="98153" y="7321"/>
                  </a:lnTo>
                  <a:lnTo>
                    <a:pt x="58759" y="27705"/>
                  </a:lnTo>
                  <a:lnTo>
                    <a:pt x="27692" y="58784"/>
                  </a:lnTo>
                  <a:lnTo>
                    <a:pt x="7317" y="98187"/>
                  </a:lnTo>
                  <a:lnTo>
                    <a:pt x="0" y="143548"/>
                  </a:lnTo>
                  <a:lnTo>
                    <a:pt x="0" y="717499"/>
                  </a:lnTo>
                  <a:lnTo>
                    <a:pt x="7317" y="762854"/>
                  </a:lnTo>
                  <a:lnTo>
                    <a:pt x="27692" y="802245"/>
                  </a:lnTo>
                  <a:lnTo>
                    <a:pt x="58759" y="833308"/>
                  </a:lnTo>
                  <a:lnTo>
                    <a:pt x="98153" y="853680"/>
                  </a:lnTo>
                  <a:lnTo>
                    <a:pt x="143509" y="860996"/>
                  </a:lnTo>
                  <a:lnTo>
                    <a:pt x="2395473" y="860996"/>
                  </a:lnTo>
                  <a:lnTo>
                    <a:pt x="2440830" y="853680"/>
                  </a:lnTo>
                  <a:lnTo>
                    <a:pt x="2480224" y="833308"/>
                  </a:lnTo>
                  <a:lnTo>
                    <a:pt x="2511291" y="802245"/>
                  </a:lnTo>
                  <a:lnTo>
                    <a:pt x="2531666" y="762854"/>
                  </a:lnTo>
                  <a:lnTo>
                    <a:pt x="2538984" y="717499"/>
                  </a:lnTo>
                  <a:lnTo>
                    <a:pt x="2538984" y="143548"/>
                  </a:lnTo>
                  <a:lnTo>
                    <a:pt x="2531666" y="98187"/>
                  </a:lnTo>
                  <a:lnTo>
                    <a:pt x="2511291" y="58784"/>
                  </a:lnTo>
                  <a:lnTo>
                    <a:pt x="2480224" y="27705"/>
                  </a:lnTo>
                  <a:lnTo>
                    <a:pt x="2440830" y="7321"/>
                  </a:lnTo>
                  <a:lnTo>
                    <a:pt x="2395473" y="0"/>
                  </a:lnTo>
                  <a:close/>
                </a:path>
              </a:pathLst>
            </a:custGeom>
            <a:solidFill>
              <a:srgbClr val="0070C0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8" name="object 18"/>
            <p:cNvSpPr/>
            <p:nvPr/>
          </p:nvSpPr>
          <p:spPr bwMode="auto">
            <a:xfrm>
              <a:off x="6078981" y="5525008"/>
              <a:ext cx="2539365" cy="861060"/>
            </a:xfrm>
            <a:custGeom>
              <a:avLst/>
              <a:gdLst/>
              <a:ahLst/>
              <a:cxnLst/>
              <a:rect l="l" t="t" r="r" b="b"/>
              <a:pathLst>
                <a:path w="2539365" h="861060" extrusionOk="0">
                  <a:moveTo>
                    <a:pt x="0" y="143548"/>
                  </a:moveTo>
                  <a:lnTo>
                    <a:pt x="7317" y="98187"/>
                  </a:lnTo>
                  <a:lnTo>
                    <a:pt x="27692" y="58784"/>
                  </a:lnTo>
                  <a:lnTo>
                    <a:pt x="58759" y="27705"/>
                  </a:lnTo>
                  <a:lnTo>
                    <a:pt x="98153" y="7321"/>
                  </a:lnTo>
                  <a:lnTo>
                    <a:pt x="143509" y="0"/>
                  </a:lnTo>
                  <a:lnTo>
                    <a:pt x="2395473" y="0"/>
                  </a:lnTo>
                  <a:lnTo>
                    <a:pt x="2440830" y="7321"/>
                  </a:lnTo>
                  <a:lnTo>
                    <a:pt x="2480224" y="27705"/>
                  </a:lnTo>
                  <a:lnTo>
                    <a:pt x="2511291" y="58784"/>
                  </a:lnTo>
                  <a:lnTo>
                    <a:pt x="2531666" y="98187"/>
                  </a:lnTo>
                  <a:lnTo>
                    <a:pt x="2538984" y="143548"/>
                  </a:lnTo>
                  <a:lnTo>
                    <a:pt x="2538984" y="717499"/>
                  </a:lnTo>
                  <a:lnTo>
                    <a:pt x="2531666" y="762854"/>
                  </a:lnTo>
                  <a:lnTo>
                    <a:pt x="2511291" y="802245"/>
                  </a:lnTo>
                  <a:lnTo>
                    <a:pt x="2480224" y="833308"/>
                  </a:lnTo>
                  <a:lnTo>
                    <a:pt x="2440830" y="853680"/>
                  </a:lnTo>
                  <a:lnTo>
                    <a:pt x="2395473" y="860996"/>
                  </a:lnTo>
                  <a:lnTo>
                    <a:pt x="143509" y="860996"/>
                  </a:lnTo>
                  <a:lnTo>
                    <a:pt x="98153" y="853680"/>
                  </a:lnTo>
                  <a:lnTo>
                    <a:pt x="58759" y="833308"/>
                  </a:lnTo>
                  <a:lnTo>
                    <a:pt x="27692" y="802245"/>
                  </a:lnTo>
                  <a:lnTo>
                    <a:pt x="7317" y="762854"/>
                  </a:lnTo>
                  <a:lnTo>
                    <a:pt x="0" y="717499"/>
                  </a:lnTo>
                  <a:lnTo>
                    <a:pt x="0" y="143548"/>
                  </a:lnTo>
                  <a:close/>
                </a:path>
              </a:pathLst>
            </a:custGeom>
            <a:grpFill/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9" name="object 19"/>
          <p:cNvSpPr txBox="1"/>
          <p:nvPr/>
        </p:nvSpPr>
        <p:spPr bwMode="auto">
          <a:xfrm>
            <a:off x="4476995" y="3259557"/>
            <a:ext cx="1869514" cy="528061"/>
          </a:xfrm>
          <a:prstGeom prst="rect">
            <a:avLst/>
          </a:prstGeom>
        </p:spPr>
        <p:txBody>
          <a:bodyPr vert="horz" wrap="square" lIns="0" tIns="21431" rIns="0" bIns="0" rtlCol="0">
            <a:spAutoFit/>
          </a:bodyPr>
          <a:lstStyle/>
          <a:p>
            <a:pPr marL="9525" marR="3810" algn="ctr">
              <a:lnSpc>
                <a:spcPct val="91300"/>
              </a:lnSpc>
              <a:spcBef>
                <a:spcPts val="169"/>
              </a:spcBef>
              <a:defRPr/>
            </a:pPr>
            <a:r>
              <a:rPr sz="900" spc="-4">
                <a:solidFill>
                  <a:srgbClr val="FFFFFF"/>
                </a:solidFill>
                <a:latin typeface="Verdana"/>
                <a:cs typeface="Verdana"/>
              </a:rPr>
              <a:t>через операторов почтовой </a:t>
            </a:r>
            <a:r>
              <a:rPr sz="900" spc="-307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>
                <a:solidFill>
                  <a:srgbClr val="FFFFFF"/>
                </a:solidFill>
                <a:latin typeface="Verdana"/>
                <a:cs typeface="Verdana"/>
              </a:rPr>
              <a:t>связи общего пользования </a:t>
            </a:r>
            <a:r>
              <a:rPr sz="90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>
                <a:solidFill>
                  <a:srgbClr val="FFFFFF"/>
                </a:solidFill>
                <a:latin typeface="Verdana"/>
                <a:cs typeface="Verdana"/>
              </a:rPr>
              <a:t>заказным</a:t>
            </a:r>
            <a:r>
              <a:rPr sz="90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>
                <a:solidFill>
                  <a:srgbClr val="FFFFFF"/>
                </a:solidFill>
                <a:latin typeface="Verdana"/>
                <a:cs typeface="Verdana"/>
              </a:rPr>
              <a:t>письмом</a:t>
            </a:r>
            <a:r>
              <a:rPr sz="900" spc="-1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endParaRPr sz="900">
              <a:latin typeface="Verdana"/>
              <a:cs typeface="Verdana"/>
            </a:endParaRPr>
          </a:p>
          <a:p>
            <a:pPr algn="ctr">
              <a:lnSpc>
                <a:spcPts val="990"/>
              </a:lnSpc>
              <a:defRPr/>
            </a:pPr>
            <a:r>
              <a:rPr sz="900" spc="-4">
                <a:solidFill>
                  <a:srgbClr val="FFFFFF"/>
                </a:solidFill>
                <a:latin typeface="Verdana"/>
                <a:cs typeface="Verdana"/>
              </a:rPr>
              <a:t>уведомлением</a:t>
            </a:r>
            <a:r>
              <a:rPr sz="900" spc="-26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900" spc="-11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>
                <a:solidFill>
                  <a:srgbClr val="FFFFFF"/>
                </a:solidFill>
                <a:latin typeface="Verdana"/>
                <a:cs typeface="Verdana"/>
              </a:rPr>
              <a:t>вручении</a:t>
            </a:r>
            <a:endParaRPr sz="900">
              <a:latin typeface="Verdana"/>
              <a:cs typeface="Verdana"/>
            </a:endParaRPr>
          </a:p>
        </p:txBody>
      </p:sp>
      <p:grpSp>
        <p:nvGrpSpPr>
          <p:cNvPr id="20" name="object 20"/>
          <p:cNvGrpSpPr/>
          <p:nvPr/>
        </p:nvGrpSpPr>
        <p:grpSpPr bwMode="auto">
          <a:xfrm>
            <a:off x="4451753" y="2954069"/>
            <a:ext cx="1800225" cy="1493330"/>
            <a:chOff x="5828792" y="3526408"/>
            <a:chExt cx="2400300" cy="1991106"/>
          </a:xfrm>
        </p:grpSpPr>
        <p:sp>
          <p:nvSpPr>
            <p:cNvPr id="21" name="object 21"/>
            <p:cNvSpPr/>
            <p:nvPr/>
          </p:nvSpPr>
          <p:spPr bwMode="auto">
            <a:xfrm>
              <a:off x="6941088" y="4720589"/>
              <a:ext cx="130175" cy="796925"/>
            </a:xfrm>
            <a:custGeom>
              <a:avLst/>
              <a:gdLst/>
              <a:ahLst/>
              <a:cxnLst/>
              <a:rect l="l" t="t" r="r" b="b"/>
              <a:pathLst>
                <a:path w="130175" h="796925" extrusionOk="0">
                  <a:moveTo>
                    <a:pt x="129762" y="796925"/>
                  </a:moveTo>
                  <a:lnTo>
                    <a:pt x="111003" y="749415"/>
                  </a:lnTo>
                  <a:lnTo>
                    <a:pt x="93688" y="701445"/>
                  </a:lnTo>
                  <a:lnTo>
                    <a:pt x="77820" y="653047"/>
                  </a:lnTo>
                  <a:lnTo>
                    <a:pt x="63407" y="604254"/>
                  </a:lnTo>
                  <a:lnTo>
                    <a:pt x="50452" y="555099"/>
                  </a:lnTo>
                  <a:lnTo>
                    <a:pt x="38963" y="505616"/>
                  </a:lnTo>
                  <a:lnTo>
                    <a:pt x="28943" y="455837"/>
                  </a:lnTo>
                  <a:lnTo>
                    <a:pt x="20399" y="405796"/>
                  </a:lnTo>
                  <a:lnTo>
                    <a:pt x="13336" y="355526"/>
                  </a:lnTo>
                  <a:lnTo>
                    <a:pt x="7759" y="305060"/>
                  </a:lnTo>
                  <a:lnTo>
                    <a:pt x="3674" y="254431"/>
                  </a:lnTo>
                  <a:lnTo>
                    <a:pt x="1085" y="203672"/>
                  </a:lnTo>
                  <a:lnTo>
                    <a:pt x="0" y="152816"/>
                  </a:lnTo>
                  <a:lnTo>
                    <a:pt x="421" y="101897"/>
                  </a:lnTo>
                  <a:lnTo>
                    <a:pt x="2357" y="50947"/>
                  </a:lnTo>
                  <a:lnTo>
                    <a:pt x="5810" y="0"/>
                  </a:lnTo>
                </a:path>
              </a:pathLst>
            </a:custGeom>
            <a:grpFill/>
            <a:ln w="9524">
              <a:solidFill>
                <a:srgbClr val="4AACC5"/>
              </a:solidFill>
            </a:ln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23" name="object 23"/>
            <p:cNvSpPr/>
            <p:nvPr/>
          </p:nvSpPr>
          <p:spPr bwMode="auto">
            <a:xfrm>
              <a:off x="5828792" y="3851528"/>
              <a:ext cx="2400300" cy="861060"/>
            </a:xfrm>
            <a:custGeom>
              <a:avLst/>
              <a:gdLst/>
              <a:ahLst/>
              <a:cxnLst/>
              <a:rect l="l" t="t" r="r" b="b"/>
              <a:pathLst>
                <a:path w="2400300" h="861060" extrusionOk="0">
                  <a:moveTo>
                    <a:pt x="0" y="143383"/>
                  </a:moveTo>
                  <a:lnTo>
                    <a:pt x="7317" y="98039"/>
                  </a:lnTo>
                  <a:lnTo>
                    <a:pt x="27692" y="58677"/>
                  </a:lnTo>
                  <a:lnTo>
                    <a:pt x="58759" y="27647"/>
                  </a:lnTo>
                  <a:lnTo>
                    <a:pt x="98153" y="7304"/>
                  </a:lnTo>
                  <a:lnTo>
                    <a:pt x="143510" y="0"/>
                  </a:lnTo>
                  <a:lnTo>
                    <a:pt x="2256536" y="0"/>
                  </a:lnTo>
                  <a:lnTo>
                    <a:pt x="2301892" y="7304"/>
                  </a:lnTo>
                  <a:lnTo>
                    <a:pt x="2341286" y="27647"/>
                  </a:lnTo>
                  <a:lnTo>
                    <a:pt x="2372353" y="58677"/>
                  </a:lnTo>
                  <a:lnTo>
                    <a:pt x="2392728" y="98039"/>
                  </a:lnTo>
                  <a:lnTo>
                    <a:pt x="2400046" y="143383"/>
                  </a:lnTo>
                  <a:lnTo>
                    <a:pt x="2400046" y="717423"/>
                  </a:lnTo>
                  <a:lnTo>
                    <a:pt x="2392728" y="762779"/>
                  </a:lnTo>
                  <a:lnTo>
                    <a:pt x="2372353" y="802173"/>
                  </a:lnTo>
                  <a:lnTo>
                    <a:pt x="2341286" y="833240"/>
                  </a:lnTo>
                  <a:lnTo>
                    <a:pt x="2301892" y="853615"/>
                  </a:lnTo>
                  <a:lnTo>
                    <a:pt x="2256536" y="860933"/>
                  </a:lnTo>
                  <a:lnTo>
                    <a:pt x="143510" y="860933"/>
                  </a:lnTo>
                  <a:lnTo>
                    <a:pt x="98153" y="853615"/>
                  </a:lnTo>
                  <a:lnTo>
                    <a:pt x="58759" y="833240"/>
                  </a:lnTo>
                  <a:lnTo>
                    <a:pt x="27692" y="802173"/>
                  </a:lnTo>
                  <a:lnTo>
                    <a:pt x="7317" y="762779"/>
                  </a:lnTo>
                  <a:lnTo>
                    <a:pt x="0" y="717423"/>
                  </a:lnTo>
                  <a:lnTo>
                    <a:pt x="0" y="143383"/>
                  </a:lnTo>
                  <a:close/>
                </a:path>
              </a:pathLst>
            </a:custGeom>
            <a:grpFill/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24" name="object 24"/>
            <p:cNvSpPr/>
            <p:nvPr/>
          </p:nvSpPr>
          <p:spPr bwMode="auto">
            <a:xfrm>
              <a:off x="7625206" y="3526408"/>
              <a:ext cx="441959" cy="321310"/>
            </a:xfrm>
            <a:custGeom>
              <a:avLst/>
              <a:gdLst/>
              <a:ahLst/>
              <a:cxnLst/>
              <a:rect l="l" t="t" r="r" b="b"/>
              <a:pathLst>
                <a:path w="441959" h="321310" extrusionOk="0">
                  <a:moveTo>
                    <a:pt x="0" y="321055"/>
                  </a:moveTo>
                  <a:lnTo>
                    <a:pt x="35749" y="286189"/>
                  </a:lnTo>
                  <a:lnTo>
                    <a:pt x="72462" y="252401"/>
                  </a:lnTo>
                  <a:lnTo>
                    <a:pt x="110112" y="219709"/>
                  </a:lnTo>
                  <a:lnTo>
                    <a:pt x="148674" y="188134"/>
                  </a:lnTo>
                  <a:lnTo>
                    <a:pt x="188121" y="157694"/>
                  </a:lnTo>
                  <a:lnTo>
                    <a:pt x="228428" y="128410"/>
                  </a:lnTo>
                  <a:lnTo>
                    <a:pt x="269569" y="100300"/>
                  </a:lnTo>
                  <a:lnTo>
                    <a:pt x="311518" y="73385"/>
                  </a:lnTo>
                  <a:lnTo>
                    <a:pt x="354250" y="47684"/>
                  </a:lnTo>
                  <a:lnTo>
                    <a:pt x="397739" y="23215"/>
                  </a:lnTo>
                  <a:lnTo>
                    <a:pt x="441960" y="0"/>
                  </a:lnTo>
                </a:path>
              </a:pathLst>
            </a:custGeom>
            <a:grpFill/>
            <a:ln w="9525">
              <a:solidFill>
                <a:srgbClr val="F79546"/>
              </a:solidFill>
            </a:ln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27" name="object 27"/>
          <p:cNvGrpSpPr/>
          <p:nvPr/>
        </p:nvGrpSpPr>
        <p:grpSpPr bwMode="auto">
          <a:xfrm>
            <a:off x="713006" y="625416"/>
            <a:ext cx="8280023" cy="798523"/>
            <a:chOff x="359016" y="1099947"/>
            <a:chExt cx="6237605" cy="899794"/>
          </a:xfrm>
        </p:grpSpPr>
        <p:sp>
          <p:nvSpPr>
            <p:cNvPr id="28" name="object 28"/>
            <p:cNvSpPr/>
            <p:nvPr/>
          </p:nvSpPr>
          <p:spPr bwMode="auto">
            <a:xfrm>
              <a:off x="371716" y="1112647"/>
              <a:ext cx="6212205" cy="874394"/>
            </a:xfrm>
            <a:custGeom>
              <a:avLst/>
              <a:gdLst/>
              <a:ahLst/>
              <a:cxnLst/>
              <a:rect l="l" t="t" r="r" b="b"/>
              <a:pathLst>
                <a:path w="6212205" h="874394" extrusionOk="0">
                  <a:moveTo>
                    <a:pt x="6125603" y="0"/>
                  </a:moveTo>
                  <a:lnTo>
                    <a:pt x="86385" y="0"/>
                  </a:lnTo>
                  <a:lnTo>
                    <a:pt x="52763" y="6798"/>
                  </a:lnTo>
                  <a:lnTo>
                    <a:pt x="25304" y="25336"/>
                  </a:lnTo>
                  <a:lnTo>
                    <a:pt x="6789" y="52828"/>
                  </a:lnTo>
                  <a:lnTo>
                    <a:pt x="0" y="86487"/>
                  </a:lnTo>
                  <a:lnTo>
                    <a:pt x="0" y="787653"/>
                  </a:lnTo>
                  <a:lnTo>
                    <a:pt x="6789" y="821312"/>
                  </a:lnTo>
                  <a:lnTo>
                    <a:pt x="25304" y="848804"/>
                  </a:lnTo>
                  <a:lnTo>
                    <a:pt x="52763" y="867342"/>
                  </a:lnTo>
                  <a:lnTo>
                    <a:pt x="86385" y="874140"/>
                  </a:lnTo>
                  <a:lnTo>
                    <a:pt x="6125603" y="874140"/>
                  </a:lnTo>
                  <a:lnTo>
                    <a:pt x="6159189" y="867342"/>
                  </a:lnTo>
                  <a:lnTo>
                    <a:pt x="6186643" y="848804"/>
                  </a:lnTo>
                  <a:lnTo>
                    <a:pt x="6205167" y="821312"/>
                  </a:lnTo>
                  <a:lnTo>
                    <a:pt x="6211963" y="787653"/>
                  </a:lnTo>
                  <a:lnTo>
                    <a:pt x="6211963" y="86487"/>
                  </a:lnTo>
                  <a:lnTo>
                    <a:pt x="6205167" y="52828"/>
                  </a:lnTo>
                  <a:lnTo>
                    <a:pt x="6186643" y="25336"/>
                  </a:lnTo>
                  <a:lnTo>
                    <a:pt x="6159189" y="6798"/>
                  </a:lnTo>
                  <a:lnTo>
                    <a:pt x="6125603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29" name="object 29"/>
            <p:cNvSpPr/>
            <p:nvPr/>
          </p:nvSpPr>
          <p:spPr bwMode="auto">
            <a:xfrm>
              <a:off x="371716" y="1112647"/>
              <a:ext cx="6212205" cy="874394"/>
            </a:xfrm>
            <a:custGeom>
              <a:avLst/>
              <a:gdLst/>
              <a:ahLst/>
              <a:cxnLst/>
              <a:rect l="l" t="t" r="r" b="b"/>
              <a:pathLst>
                <a:path w="6212205" h="874394" extrusionOk="0">
                  <a:moveTo>
                    <a:pt x="0" y="86487"/>
                  </a:moveTo>
                  <a:lnTo>
                    <a:pt x="6789" y="52828"/>
                  </a:lnTo>
                  <a:lnTo>
                    <a:pt x="25304" y="25336"/>
                  </a:lnTo>
                  <a:lnTo>
                    <a:pt x="52763" y="6798"/>
                  </a:lnTo>
                  <a:lnTo>
                    <a:pt x="86385" y="0"/>
                  </a:lnTo>
                  <a:lnTo>
                    <a:pt x="6125603" y="0"/>
                  </a:lnTo>
                  <a:lnTo>
                    <a:pt x="6159189" y="6798"/>
                  </a:lnTo>
                  <a:lnTo>
                    <a:pt x="6186643" y="25336"/>
                  </a:lnTo>
                  <a:lnTo>
                    <a:pt x="6205167" y="52828"/>
                  </a:lnTo>
                  <a:lnTo>
                    <a:pt x="6211963" y="86487"/>
                  </a:lnTo>
                  <a:lnTo>
                    <a:pt x="6211963" y="787653"/>
                  </a:lnTo>
                  <a:lnTo>
                    <a:pt x="6205167" y="821312"/>
                  </a:lnTo>
                  <a:lnTo>
                    <a:pt x="6186643" y="848804"/>
                  </a:lnTo>
                  <a:lnTo>
                    <a:pt x="6159189" y="867342"/>
                  </a:lnTo>
                  <a:lnTo>
                    <a:pt x="6125603" y="874140"/>
                  </a:lnTo>
                  <a:lnTo>
                    <a:pt x="86385" y="874140"/>
                  </a:lnTo>
                  <a:lnTo>
                    <a:pt x="52763" y="867342"/>
                  </a:lnTo>
                  <a:lnTo>
                    <a:pt x="25304" y="848804"/>
                  </a:lnTo>
                  <a:lnTo>
                    <a:pt x="6789" y="821312"/>
                  </a:lnTo>
                  <a:lnTo>
                    <a:pt x="0" y="787653"/>
                  </a:lnTo>
                  <a:lnTo>
                    <a:pt x="0" y="86487"/>
                  </a:lnTo>
                  <a:close/>
                </a:path>
              </a:pathLst>
            </a:custGeom>
            <a:grpFill/>
            <a:ln w="2540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30" name="object 30"/>
          <p:cNvSpPr txBox="1"/>
          <p:nvPr/>
        </p:nvSpPr>
        <p:spPr bwMode="auto">
          <a:xfrm>
            <a:off x="982575" y="760991"/>
            <a:ext cx="7911123" cy="5636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  <a:defRPr/>
            </a:pPr>
            <a:r>
              <a:rPr sz="1200" spc="-4">
                <a:solidFill>
                  <a:srgbClr val="FFFFFF"/>
                </a:solidFill>
                <a:latin typeface="Arial"/>
                <a:cs typeface="Verdana"/>
              </a:rPr>
              <a:t>Приказ</a:t>
            </a:r>
            <a:r>
              <a:rPr sz="1200" spc="4">
                <a:solidFill>
                  <a:srgbClr val="FFFFF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FFFFFF"/>
                </a:solidFill>
                <a:latin typeface="Arial"/>
                <a:cs typeface="Verdana"/>
              </a:rPr>
              <a:t>Министерства</a:t>
            </a:r>
            <a:r>
              <a:rPr sz="1200" spc="11">
                <a:solidFill>
                  <a:srgbClr val="FFFFF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FFFFFF"/>
                </a:solidFill>
                <a:latin typeface="Arial"/>
                <a:cs typeface="Verdana"/>
              </a:rPr>
              <a:t>просвещения</a:t>
            </a:r>
            <a:r>
              <a:rPr sz="1200" spc="-15">
                <a:solidFill>
                  <a:srgbClr val="FFFFF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FFFFFF"/>
                </a:solidFill>
                <a:latin typeface="Arial"/>
                <a:cs typeface="Verdana"/>
              </a:rPr>
              <a:t>Российской Федерации</a:t>
            </a:r>
            <a:r>
              <a:rPr sz="1200" spc="4">
                <a:solidFill>
                  <a:srgbClr val="FFFFFF"/>
                </a:solidFill>
                <a:latin typeface="Arial"/>
                <a:cs typeface="Verdana"/>
              </a:rPr>
              <a:t> </a:t>
            </a:r>
            <a:r>
              <a:rPr sz="1200">
                <a:solidFill>
                  <a:srgbClr val="FFFFFF"/>
                </a:solidFill>
                <a:latin typeface="Arial"/>
                <a:cs typeface="Verdana"/>
              </a:rPr>
              <a:t>от</a:t>
            </a:r>
            <a:r>
              <a:rPr sz="1200" spc="11">
                <a:solidFill>
                  <a:srgbClr val="FFFFF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FFFFFF"/>
                </a:solidFill>
                <a:latin typeface="Arial"/>
                <a:cs typeface="Verdana"/>
              </a:rPr>
              <a:t>02.09.2020</a:t>
            </a:r>
            <a:r>
              <a:rPr lang="ru-RU" sz="1200" spc="-4">
                <a:solidFill>
                  <a:srgbClr val="FFFFFF"/>
                </a:solidFill>
                <a:latin typeface="Arial"/>
                <a:cs typeface="Verdana"/>
              </a:rPr>
              <a:t> </a:t>
            </a:r>
            <a:r>
              <a:rPr sz="1200">
                <a:solidFill>
                  <a:srgbClr val="FFFFFF"/>
                </a:solidFill>
                <a:latin typeface="Arial"/>
                <a:cs typeface="Verdana"/>
              </a:rPr>
              <a:t>№</a:t>
            </a:r>
            <a:r>
              <a:rPr sz="1200" spc="4">
                <a:solidFill>
                  <a:srgbClr val="FFFFFF"/>
                </a:solidFill>
                <a:latin typeface="Arial"/>
                <a:cs typeface="Verdana"/>
              </a:rPr>
              <a:t> </a:t>
            </a:r>
            <a:r>
              <a:rPr sz="1200">
                <a:solidFill>
                  <a:srgbClr val="FFFFFF"/>
                </a:solidFill>
                <a:latin typeface="Arial"/>
                <a:cs typeface="Verdana"/>
              </a:rPr>
              <a:t>458</a:t>
            </a:r>
            <a:r>
              <a:rPr sz="1200" spc="-8">
                <a:solidFill>
                  <a:srgbClr val="FFFFF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FFFFFF"/>
                </a:solidFill>
                <a:latin typeface="Arial"/>
                <a:cs typeface="Verdana"/>
              </a:rPr>
              <a:t>«Об</a:t>
            </a:r>
            <a:r>
              <a:rPr sz="1200" spc="11">
                <a:solidFill>
                  <a:srgbClr val="FFFFF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FFFFFF"/>
                </a:solidFill>
                <a:latin typeface="Arial"/>
                <a:cs typeface="Verdana"/>
              </a:rPr>
              <a:t>утверждении</a:t>
            </a:r>
            <a:r>
              <a:rPr sz="1200">
                <a:solidFill>
                  <a:srgbClr val="FFFFF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FFFFFF"/>
                </a:solidFill>
                <a:latin typeface="Arial"/>
                <a:cs typeface="Verdana"/>
              </a:rPr>
              <a:t>порядка</a:t>
            </a:r>
            <a:r>
              <a:rPr sz="1200" spc="4">
                <a:solidFill>
                  <a:srgbClr val="FFFFF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FFFFFF"/>
                </a:solidFill>
                <a:latin typeface="Arial"/>
                <a:cs typeface="Verdana"/>
              </a:rPr>
              <a:t>приема на</a:t>
            </a:r>
            <a:r>
              <a:rPr sz="1200">
                <a:solidFill>
                  <a:srgbClr val="FFFFF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FFFFFF"/>
                </a:solidFill>
                <a:latin typeface="Arial"/>
                <a:cs typeface="Verdana"/>
              </a:rPr>
              <a:t>обучение</a:t>
            </a:r>
            <a:r>
              <a:rPr sz="1200" spc="-19">
                <a:solidFill>
                  <a:srgbClr val="FFFFF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FFFFFF"/>
                </a:solidFill>
                <a:latin typeface="Arial"/>
                <a:cs typeface="Verdana"/>
              </a:rPr>
              <a:t>по</a:t>
            </a:r>
            <a:r>
              <a:rPr lang="ru-RU" sz="1200" spc="-4">
                <a:solidFill>
                  <a:srgbClr val="FFFFF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FFFFFF"/>
                </a:solidFill>
                <a:latin typeface="Arial"/>
                <a:cs typeface="Verdana"/>
              </a:rPr>
              <a:t>образовательным</a:t>
            </a:r>
            <a:r>
              <a:rPr sz="1200" spc="19">
                <a:solidFill>
                  <a:srgbClr val="FFFFF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FFFFFF"/>
                </a:solidFill>
                <a:latin typeface="Arial"/>
                <a:cs typeface="Verdana"/>
              </a:rPr>
              <a:t>программам</a:t>
            </a:r>
            <a:r>
              <a:rPr sz="1200" spc="23">
                <a:solidFill>
                  <a:srgbClr val="FFFFF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FFFFFF"/>
                </a:solidFill>
                <a:latin typeface="Arial"/>
                <a:cs typeface="Verdana"/>
              </a:rPr>
              <a:t>начального</a:t>
            </a:r>
            <a:r>
              <a:rPr sz="1200" spc="4">
                <a:solidFill>
                  <a:srgbClr val="FFFFF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FFFFFF"/>
                </a:solidFill>
                <a:latin typeface="Arial"/>
                <a:cs typeface="Verdana"/>
              </a:rPr>
              <a:t>общего,</a:t>
            </a:r>
            <a:r>
              <a:rPr sz="1200" spc="-8">
                <a:solidFill>
                  <a:srgbClr val="FFFFF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FFFFFF"/>
                </a:solidFill>
                <a:latin typeface="Arial"/>
                <a:cs typeface="Verdana"/>
              </a:rPr>
              <a:t>основного</a:t>
            </a:r>
            <a:r>
              <a:rPr sz="1200" spc="-19">
                <a:solidFill>
                  <a:srgbClr val="FFFFF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FFFFFF"/>
                </a:solidFill>
                <a:latin typeface="Arial"/>
                <a:cs typeface="Verdana"/>
              </a:rPr>
              <a:t>общего</a:t>
            </a:r>
            <a:r>
              <a:rPr sz="1200" spc="4">
                <a:solidFill>
                  <a:srgbClr val="FFFFFF"/>
                </a:solidFill>
                <a:latin typeface="Arial"/>
                <a:cs typeface="Verdana"/>
              </a:rPr>
              <a:t> </a:t>
            </a:r>
            <a:r>
              <a:rPr sz="1200">
                <a:solidFill>
                  <a:srgbClr val="FFFFFF"/>
                </a:solidFill>
                <a:latin typeface="Arial"/>
                <a:cs typeface="Verdana"/>
              </a:rPr>
              <a:t>и</a:t>
            </a:r>
            <a:r>
              <a:rPr lang="ru-RU" sz="1200">
                <a:solidFill>
                  <a:srgbClr val="FFFFF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FFFFFF"/>
                </a:solidFill>
                <a:latin typeface="Arial"/>
                <a:cs typeface="Verdana"/>
              </a:rPr>
              <a:t>среднего</a:t>
            </a:r>
            <a:r>
              <a:rPr sz="1200" spc="-19">
                <a:solidFill>
                  <a:srgbClr val="FFFFF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FFFFFF"/>
                </a:solidFill>
                <a:latin typeface="Arial"/>
                <a:cs typeface="Verdana"/>
              </a:rPr>
              <a:t>общего</a:t>
            </a:r>
            <a:r>
              <a:rPr sz="1200" spc="-19">
                <a:solidFill>
                  <a:srgbClr val="FFFFF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FFFFFF"/>
                </a:solidFill>
                <a:latin typeface="Arial"/>
                <a:cs typeface="Verdana"/>
              </a:rPr>
              <a:t>образования»</a:t>
            </a:r>
            <a:endParaRPr sz="1200">
              <a:latin typeface="Arial"/>
              <a:cs typeface="Verdana"/>
            </a:endParaRPr>
          </a:p>
        </p:txBody>
      </p:sp>
      <p:sp>
        <p:nvSpPr>
          <p:cNvPr id="31" name="object 31"/>
          <p:cNvSpPr txBox="1"/>
          <p:nvPr/>
        </p:nvSpPr>
        <p:spPr bwMode="auto">
          <a:xfrm>
            <a:off x="386182" y="1599818"/>
            <a:ext cx="4366736" cy="111761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  <a:defRPr/>
            </a:pPr>
            <a:r>
              <a:rPr sz="900" spc="-4">
                <a:solidFill>
                  <a:srgbClr val="FFFFFF"/>
                </a:solidFill>
                <a:latin typeface="Verdana"/>
                <a:cs typeface="Verdana"/>
              </a:rPr>
              <a:t>Распоряжение Комитета</a:t>
            </a:r>
            <a:r>
              <a:rPr sz="90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>
                <a:solidFill>
                  <a:srgbClr val="FFFFFF"/>
                </a:solidFill>
                <a:latin typeface="Verdana"/>
                <a:cs typeface="Verdana"/>
              </a:rPr>
              <a:t>по образованию</a:t>
            </a:r>
            <a:r>
              <a:rPr sz="900" spc="11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>
                <a:solidFill>
                  <a:srgbClr val="FFFFFF"/>
                </a:solidFill>
                <a:latin typeface="Verdana"/>
                <a:cs typeface="Verdana"/>
              </a:rPr>
              <a:t>от</a:t>
            </a:r>
            <a:r>
              <a:rPr sz="900" spc="8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>
                <a:solidFill>
                  <a:srgbClr val="FFFFFF"/>
                </a:solidFill>
                <a:latin typeface="Verdana"/>
                <a:cs typeface="Verdana"/>
              </a:rPr>
              <a:t>31.03.2021</a:t>
            </a:r>
            <a:r>
              <a:rPr sz="900" spc="-1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>
                <a:solidFill>
                  <a:srgbClr val="FFFFFF"/>
                </a:solidFill>
                <a:latin typeface="Verdana"/>
                <a:cs typeface="Verdana"/>
              </a:rPr>
              <a:t>№</a:t>
            </a:r>
            <a:r>
              <a:rPr sz="900" spc="8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4">
                <a:solidFill>
                  <a:srgbClr val="FFFFFF"/>
                </a:solidFill>
                <a:latin typeface="Verdana"/>
                <a:cs typeface="Verdana"/>
              </a:rPr>
              <a:t>879-р</a:t>
            </a:r>
            <a:r>
              <a:rPr sz="90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8">
                <a:solidFill>
                  <a:srgbClr val="FFFFFF"/>
                </a:solidFill>
                <a:latin typeface="Verdana"/>
                <a:cs typeface="Verdana"/>
              </a:rPr>
              <a:t>«Об</a:t>
            </a:r>
            <a:endParaRPr sz="900">
              <a:latin typeface="Verdana"/>
              <a:cs typeface="Verdana"/>
            </a:endParaRPr>
          </a:p>
          <a:p>
            <a:pPr marL="9525" marR="3810">
              <a:defRPr/>
            </a:pPr>
            <a:r>
              <a:rPr sz="900" spc="-4">
                <a:solidFill>
                  <a:srgbClr val="FFFFFF"/>
                </a:solidFill>
                <a:latin typeface="Verdana"/>
                <a:cs typeface="Verdana"/>
              </a:rPr>
              <a:t>утверждении</a:t>
            </a:r>
            <a:r>
              <a:rPr sz="900" spc="4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>
                <a:solidFill>
                  <a:srgbClr val="FFFFFF"/>
                </a:solidFill>
                <a:latin typeface="Verdana"/>
                <a:cs typeface="Verdana"/>
              </a:rPr>
              <a:t>регламента</a:t>
            </a:r>
            <a:r>
              <a:rPr sz="900" spc="4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>
                <a:solidFill>
                  <a:srgbClr val="FFFFFF"/>
                </a:solidFill>
                <a:latin typeface="Verdana"/>
                <a:cs typeface="Verdana"/>
              </a:rPr>
              <a:t>образовательных</a:t>
            </a:r>
            <a:r>
              <a:rPr sz="900" spc="1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>
                <a:solidFill>
                  <a:srgbClr val="FFFFFF"/>
                </a:solidFill>
                <a:latin typeface="Verdana"/>
                <a:cs typeface="Verdana"/>
              </a:rPr>
              <a:t>организаций,</a:t>
            </a:r>
            <a:r>
              <a:rPr sz="900" spc="4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>
                <a:solidFill>
                  <a:srgbClr val="FFFFFF"/>
                </a:solidFill>
                <a:latin typeface="Verdana"/>
                <a:cs typeface="Verdana"/>
              </a:rPr>
              <a:t>реализующих </a:t>
            </a:r>
            <a:r>
              <a:rPr sz="90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>
                <a:solidFill>
                  <a:srgbClr val="FFFFFF"/>
                </a:solidFill>
                <a:latin typeface="Verdana"/>
                <a:cs typeface="Verdana"/>
              </a:rPr>
              <a:t>образовательные программы начального общего, основного общего </a:t>
            </a:r>
            <a:r>
              <a:rPr sz="900">
                <a:solidFill>
                  <a:srgbClr val="FFFFFF"/>
                </a:solidFill>
                <a:latin typeface="Verdana"/>
                <a:cs typeface="Verdana"/>
              </a:rPr>
              <a:t>и </a:t>
            </a:r>
            <a:r>
              <a:rPr sz="900" spc="4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>
                <a:solidFill>
                  <a:srgbClr val="FFFFFF"/>
                </a:solidFill>
                <a:latin typeface="Verdana"/>
                <a:cs typeface="Verdana"/>
              </a:rPr>
              <a:t>среднего общего</a:t>
            </a:r>
            <a:r>
              <a:rPr sz="90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>
                <a:solidFill>
                  <a:srgbClr val="FFFFFF"/>
                </a:solidFill>
                <a:latin typeface="Verdana"/>
                <a:cs typeface="Verdana"/>
              </a:rPr>
              <a:t>образования,</a:t>
            </a:r>
            <a:r>
              <a:rPr sz="900" spc="1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>
                <a:solidFill>
                  <a:srgbClr val="FFFFFF"/>
                </a:solidFill>
                <a:latin typeface="Verdana"/>
                <a:cs typeface="Verdana"/>
              </a:rPr>
              <a:t>находящихся</a:t>
            </a:r>
            <a:r>
              <a:rPr sz="900" spc="1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900" spc="11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>
                <a:solidFill>
                  <a:srgbClr val="FFFFFF"/>
                </a:solidFill>
                <a:latin typeface="Verdana"/>
                <a:cs typeface="Verdana"/>
              </a:rPr>
              <a:t>ведении</a:t>
            </a:r>
            <a:r>
              <a:rPr sz="90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>
                <a:solidFill>
                  <a:srgbClr val="FFFFFF"/>
                </a:solidFill>
                <a:latin typeface="Verdana"/>
                <a:cs typeface="Verdana"/>
              </a:rPr>
              <a:t>исполнительных </a:t>
            </a:r>
            <a:r>
              <a:rPr sz="900" spc="-307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>
                <a:solidFill>
                  <a:srgbClr val="FFFFFF"/>
                </a:solidFill>
                <a:latin typeface="Verdana"/>
                <a:cs typeface="Verdana"/>
              </a:rPr>
              <a:t>органов государственной</a:t>
            </a:r>
            <a:r>
              <a:rPr sz="900" spc="8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>
                <a:solidFill>
                  <a:srgbClr val="FFFFFF"/>
                </a:solidFill>
                <a:latin typeface="Verdana"/>
                <a:cs typeface="Verdana"/>
              </a:rPr>
              <a:t>власти</a:t>
            </a:r>
            <a:r>
              <a:rPr sz="900" spc="11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>
                <a:solidFill>
                  <a:srgbClr val="FFFFFF"/>
                </a:solidFill>
                <a:latin typeface="Verdana"/>
                <a:cs typeface="Verdana"/>
              </a:rPr>
              <a:t>Санкт-Петербурга,</a:t>
            </a:r>
            <a:r>
              <a:rPr sz="900" spc="23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>
                <a:solidFill>
                  <a:srgbClr val="FFFFFF"/>
                </a:solidFill>
                <a:latin typeface="Verdana"/>
                <a:cs typeface="Verdana"/>
              </a:rPr>
              <a:t>по</a:t>
            </a:r>
            <a:r>
              <a:rPr sz="90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>
                <a:solidFill>
                  <a:srgbClr val="FFFFFF"/>
                </a:solidFill>
                <a:latin typeface="Verdana"/>
                <a:cs typeface="Verdana"/>
              </a:rPr>
              <a:t>предоставлению </a:t>
            </a:r>
            <a:r>
              <a:rPr sz="900" spc="-304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>
                <a:solidFill>
                  <a:srgbClr val="FFFFFF"/>
                </a:solidFill>
                <a:latin typeface="Verdana"/>
                <a:cs typeface="Verdana"/>
              </a:rPr>
              <a:t>услуги</a:t>
            </a:r>
            <a:r>
              <a:rPr sz="900" spc="8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>
                <a:solidFill>
                  <a:srgbClr val="FFFFFF"/>
                </a:solidFill>
                <a:latin typeface="Verdana"/>
                <a:cs typeface="Verdana"/>
              </a:rPr>
              <a:t>по</a:t>
            </a:r>
            <a:r>
              <a:rPr sz="900" spc="8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>
                <a:solidFill>
                  <a:srgbClr val="FFFFFF"/>
                </a:solidFill>
                <a:latin typeface="Verdana"/>
                <a:cs typeface="Verdana"/>
              </a:rPr>
              <a:t>зачислению</a:t>
            </a:r>
            <a:r>
              <a:rPr sz="900" spc="-8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900" spc="4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>
                <a:solidFill>
                  <a:srgbClr val="FFFFFF"/>
                </a:solidFill>
                <a:latin typeface="Verdana"/>
                <a:cs typeface="Verdana"/>
              </a:rPr>
              <a:t>образовательные</a:t>
            </a:r>
            <a:r>
              <a:rPr sz="900" spc="4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>
                <a:solidFill>
                  <a:srgbClr val="FFFFFF"/>
                </a:solidFill>
                <a:latin typeface="Verdana"/>
                <a:cs typeface="Verdana"/>
              </a:rPr>
              <a:t>организации,</a:t>
            </a:r>
            <a:r>
              <a:rPr sz="900" spc="4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>
                <a:solidFill>
                  <a:srgbClr val="FFFFFF"/>
                </a:solidFill>
                <a:latin typeface="Verdana"/>
                <a:cs typeface="Verdana"/>
              </a:rPr>
              <a:t>реализующие </a:t>
            </a:r>
            <a:r>
              <a:rPr sz="90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>
                <a:solidFill>
                  <a:srgbClr val="FFFFFF"/>
                </a:solidFill>
                <a:latin typeface="Verdana"/>
                <a:cs typeface="Verdana"/>
              </a:rPr>
              <a:t>образовательные программы начального общего, основного общего </a:t>
            </a:r>
            <a:r>
              <a:rPr sz="900">
                <a:solidFill>
                  <a:srgbClr val="FFFFFF"/>
                </a:solidFill>
                <a:latin typeface="Verdana"/>
                <a:cs typeface="Verdana"/>
              </a:rPr>
              <a:t>и </a:t>
            </a:r>
            <a:r>
              <a:rPr sz="900" spc="4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>
                <a:solidFill>
                  <a:srgbClr val="FFFFFF"/>
                </a:solidFill>
                <a:latin typeface="Verdana"/>
                <a:cs typeface="Verdana"/>
              </a:rPr>
              <a:t>среднего</a:t>
            </a:r>
            <a:r>
              <a:rPr sz="900" spc="-1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>
                <a:solidFill>
                  <a:srgbClr val="FFFFFF"/>
                </a:solidFill>
                <a:latin typeface="Verdana"/>
                <a:cs typeface="Verdana"/>
              </a:rPr>
              <a:t>общего</a:t>
            </a:r>
            <a:r>
              <a:rPr sz="900" spc="-11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>
                <a:solidFill>
                  <a:srgbClr val="FFFFFF"/>
                </a:solidFill>
                <a:latin typeface="Verdana"/>
                <a:cs typeface="Verdana"/>
              </a:rPr>
              <a:t>образования»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32" name="object 32"/>
          <p:cNvSpPr/>
          <p:nvPr/>
        </p:nvSpPr>
        <p:spPr bwMode="auto">
          <a:xfrm>
            <a:off x="1188488" y="2027609"/>
            <a:ext cx="3288506" cy="973930"/>
          </a:xfrm>
          <a:custGeom>
            <a:avLst/>
            <a:gdLst/>
            <a:ahLst/>
            <a:cxnLst/>
            <a:rect l="l" t="t" r="r" b="b"/>
            <a:pathLst>
              <a:path w="4384675" h="1298575" extrusionOk="0">
                <a:moveTo>
                  <a:pt x="0" y="649223"/>
                </a:moveTo>
                <a:lnTo>
                  <a:pt x="4482" y="607371"/>
                </a:lnTo>
                <a:lnTo>
                  <a:pt x="17749" y="566225"/>
                </a:lnTo>
                <a:lnTo>
                  <a:pt x="39528" y="525866"/>
                </a:lnTo>
                <a:lnTo>
                  <a:pt x="69547" y="486374"/>
                </a:lnTo>
                <a:lnTo>
                  <a:pt x="107533" y="447831"/>
                </a:lnTo>
                <a:lnTo>
                  <a:pt x="153214" y="410317"/>
                </a:lnTo>
                <a:lnTo>
                  <a:pt x="206319" y="373913"/>
                </a:lnTo>
                <a:lnTo>
                  <a:pt x="266574" y="338699"/>
                </a:lnTo>
                <a:lnTo>
                  <a:pt x="333708" y="304756"/>
                </a:lnTo>
                <a:lnTo>
                  <a:pt x="369769" y="288286"/>
                </a:lnTo>
                <a:lnTo>
                  <a:pt x="407448" y="272165"/>
                </a:lnTo>
                <a:lnTo>
                  <a:pt x="446711" y="256401"/>
                </a:lnTo>
                <a:lnTo>
                  <a:pt x="487523" y="241005"/>
                </a:lnTo>
                <a:lnTo>
                  <a:pt x="529851" y="225988"/>
                </a:lnTo>
                <a:lnTo>
                  <a:pt x="573660" y="211359"/>
                </a:lnTo>
                <a:lnTo>
                  <a:pt x="618916" y="197129"/>
                </a:lnTo>
                <a:lnTo>
                  <a:pt x="665586" y="183307"/>
                </a:lnTo>
                <a:lnTo>
                  <a:pt x="713635" y="169903"/>
                </a:lnTo>
                <a:lnTo>
                  <a:pt x="763030" y="156928"/>
                </a:lnTo>
                <a:lnTo>
                  <a:pt x="813736" y="144392"/>
                </a:lnTo>
                <a:lnTo>
                  <a:pt x="865720" y="132305"/>
                </a:lnTo>
                <a:lnTo>
                  <a:pt x="918946" y="120677"/>
                </a:lnTo>
                <a:lnTo>
                  <a:pt x="973382" y="109517"/>
                </a:lnTo>
                <a:lnTo>
                  <a:pt x="1028994" y="98837"/>
                </a:lnTo>
                <a:lnTo>
                  <a:pt x="1085746" y="88646"/>
                </a:lnTo>
                <a:lnTo>
                  <a:pt x="1143606" y="78953"/>
                </a:lnTo>
                <a:lnTo>
                  <a:pt x="1202538" y="69771"/>
                </a:lnTo>
                <a:lnTo>
                  <a:pt x="1262510" y="61107"/>
                </a:lnTo>
                <a:lnTo>
                  <a:pt x="1323487" y="52973"/>
                </a:lnTo>
                <a:lnTo>
                  <a:pt x="1385435" y="45379"/>
                </a:lnTo>
                <a:lnTo>
                  <a:pt x="1448321" y="38334"/>
                </a:lnTo>
                <a:lnTo>
                  <a:pt x="1512109" y="31849"/>
                </a:lnTo>
                <a:lnTo>
                  <a:pt x="1576766" y="25934"/>
                </a:lnTo>
                <a:lnTo>
                  <a:pt x="1642258" y="20598"/>
                </a:lnTo>
                <a:lnTo>
                  <a:pt x="1708551" y="15853"/>
                </a:lnTo>
                <a:lnTo>
                  <a:pt x="1775611" y="11707"/>
                </a:lnTo>
                <a:lnTo>
                  <a:pt x="1843404" y="8172"/>
                </a:lnTo>
                <a:lnTo>
                  <a:pt x="1911896" y="5257"/>
                </a:lnTo>
                <a:lnTo>
                  <a:pt x="1981053" y="2972"/>
                </a:lnTo>
                <a:lnTo>
                  <a:pt x="2050841" y="1327"/>
                </a:lnTo>
                <a:lnTo>
                  <a:pt x="2121225" y="333"/>
                </a:lnTo>
                <a:lnTo>
                  <a:pt x="2192172" y="0"/>
                </a:lnTo>
                <a:lnTo>
                  <a:pt x="2263119" y="333"/>
                </a:lnTo>
                <a:lnTo>
                  <a:pt x="2333503" y="1327"/>
                </a:lnTo>
                <a:lnTo>
                  <a:pt x="2403291" y="2972"/>
                </a:lnTo>
                <a:lnTo>
                  <a:pt x="2472447" y="5257"/>
                </a:lnTo>
                <a:lnTo>
                  <a:pt x="2540939" y="8172"/>
                </a:lnTo>
                <a:lnTo>
                  <a:pt x="2608731" y="11707"/>
                </a:lnTo>
                <a:lnTo>
                  <a:pt x="2675791" y="15853"/>
                </a:lnTo>
                <a:lnTo>
                  <a:pt x="2742084" y="20598"/>
                </a:lnTo>
                <a:lnTo>
                  <a:pt x="2807576" y="25934"/>
                </a:lnTo>
                <a:lnTo>
                  <a:pt x="2872232" y="31849"/>
                </a:lnTo>
                <a:lnTo>
                  <a:pt x="2936020" y="38334"/>
                </a:lnTo>
                <a:lnTo>
                  <a:pt x="2998905" y="45379"/>
                </a:lnTo>
                <a:lnTo>
                  <a:pt x="3060852" y="52973"/>
                </a:lnTo>
                <a:lnTo>
                  <a:pt x="3121829" y="61107"/>
                </a:lnTo>
                <a:lnTo>
                  <a:pt x="3181800" y="69771"/>
                </a:lnTo>
                <a:lnTo>
                  <a:pt x="3240732" y="78953"/>
                </a:lnTo>
                <a:lnTo>
                  <a:pt x="3298591" y="88645"/>
                </a:lnTo>
                <a:lnTo>
                  <a:pt x="3355343" y="98837"/>
                </a:lnTo>
                <a:lnTo>
                  <a:pt x="3410953" y="109517"/>
                </a:lnTo>
                <a:lnTo>
                  <a:pt x="3465389" y="120677"/>
                </a:lnTo>
                <a:lnTo>
                  <a:pt x="3518615" y="132305"/>
                </a:lnTo>
                <a:lnTo>
                  <a:pt x="3570597" y="144392"/>
                </a:lnTo>
                <a:lnTo>
                  <a:pt x="3621303" y="156928"/>
                </a:lnTo>
                <a:lnTo>
                  <a:pt x="3670697" y="169903"/>
                </a:lnTo>
                <a:lnTo>
                  <a:pt x="3718745" y="183307"/>
                </a:lnTo>
                <a:lnTo>
                  <a:pt x="3765415" y="197129"/>
                </a:lnTo>
                <a:lnTo>
                  <a:pt x="3810670" y="211359"/>
                </a:lnTo>
                <a:lnTo>
                  <a:pt x="3854479" y="225988"/>
                </a:lnTo>
                <a:lnTo>
                  <a:pt x="3896806" y="241005"/>
                </a:lnTo>
                <a:lnTo>
                  <a:pt x="3937617" y="256401"/>
                </a:lnTo>
                <a:lnTo>
                  <a:pt x="3976879" y="272165"/>
                </a:lnTo>
                <a:lnTo>
                  <a:pt x="4014557" y="288286"/>
                </a:lnTo>
                <a:lnTo>
                  <a:pt x="4050618" y="304756"/>
                </a:lnTo>
                <a:lnTo>
                  <a:pt x="4085027" y="321563"/>
                </a:lnTo>
                <a:lnTo>
                  <a:pt x="4148754" y="356152"/>
                </a:lnTo>
                <a:lnTo>
                  <a:pt x="4205467" y="391971"/>
                </a:lnTo>
                <a:lnTo>
                  <a:pt x="4254893" y="428941"/>
                </a:lnTo>
                <a:lnTo>
                  <a:pt x="4296760" y="466979"/>
                </a:lnTo>
                <a:lnTo>
                  <a:pt x="4330795" y="506006"/>
                </a:lnTo>
                <a:lnTo>
                  <a:pt x="4356727" y="545942"/>
                </a:lnTo>
                <a:lnTo>
                  <a:pt x="4374284" y="586704"/>
                </a:lnTo>
                <a:lnTo>
                  <a:pt x="4383193" y="628214"/>
                </a:lnTo>
                <a:lnTo>
                  <a:pt x="4384319" y="649223"/>
                </a:lnTo>
                <a:lnTo>
                  <a:pt x="4383193" y="670233"/>
                </a:lnTo>
                <a:lnTo>
                  <a:pt x="4374284" y="711741"/>
                </a:lnTo>
                <a:lnTo>
                  <a:pt x="4356727" y="752502"/>
                </a:lnTo>
                <a:lnTo>
                  <a:pt x="4330795" y="792434"/>
                </a:lnTo>
                <a:lnTo>
                  <a:pt x="4296760" y="831457"/>
                </a:lnTo>
                <a:lnTo>
                  <a:pt x="4254893" y="869491"/>
                </a:lnTo>
                <a:lnTo>
                  <a:pt x="4205467" y="906455"/>
                </a:lnTo>
                <a:lnTo>
                  <a:pt x="4148754" y="942268"/>
                </a:lnTo>
                <a:lnTo>
                  <a:pt x="4085027" y="976851"/>
                </a:lnTo>
                <a:lnTo>
                  <a:pt x="4050618" y="993655"/>
                </a:lnTo>
                <a:lnTo>
                  <a:pt x="4014557" y="1010121"/>
                </a:lnTo>
                <a:lnTo>
                  <a:pt x="3976879" y="1026239"/>
                </a:lnTo>
                <a:lnTo>
                  <a:pt x="3937617" y="1041999"/>
                </a:lnTo>
                <a:lnTo>
                  <a:pt x="3896806" y="1057391"/>
                </a:lnTo>
                <a:lnTo>
                  <a:pt x="3854479" y="1072405"/>
                </a:lnTo>
                <a:lnTo>
                  <a:pt x="3810670" y="1087030"/>
                </a:lnTo>
                <a:lnTo>
                  <a:pt x="3765415" y="1101257"/>
                </a:lnTo>
                <a:lnTo>
                  <a:pt x="3718745" y="1115075"/>
                </a:lnTo>
                <a:lnTo>
                  <a:pt x="3670697" y="1128475"/>
                </a:lnTo>
                <a:lnTo>
                  <a:pt x="3621303" y="1141446"/>
                </a:lnTo>
                <a:lnTo>
                  <a:pt x="3570597" y="1153978"/>
                </a:lnTo>
                <a:lnTo>
                  <a:pt x="3518615" y="1166062"/>
                </a:lnTo>
                <a:lnTo>
                  <a:pt x="3465389" y="1177687"/>
                </a:lnTo>
                <a:lnTo>
                  <a:pt x="3410953" y="1188843"/>
                </a:lnTo>
                <a:lnTo>
                  <a:pt x="3355343" y="1199520"/>
                </a:lnTo>
                <a:lnTo>
                  <a:pt x="3298591" y="1209707"/>
                </a:lnTo>
                <a:lnTo>
                  <a:pt x="3240732" y="1219396"/>
                </a:lnTo>
                <a:lnTo>
                  <a:pt x="3181800" y="1228576"/>
                </a:lnTo>
                <a:lnTo>
                  <a:pt x="3121829" y="1237236"/>
                </a:lnTo>
                <a:lnTo>
                  <a:pt x="3060852" y="1245367"/>
                </a:lnTo>
                <a:lnTo>
                  <a:pt x="2998905" y="1252959"/>
                </a:lnTo>
                <a:lnTo>
                  <a:pt x="2936020" y="1260001"/>
                </a:lnTo>
                <a:lnTo>
                  <a:pt x="2872232" y="1266484"/>
                </a:lnTo>
                <a:lnTo>
                  <a:pt x="2807576" y="1272397"/>
                </a:lnTo>
                <a:lnTo>
                  <a:pt x="2742084" y="1277730"/>
                </a:lnTo>
                <a:lnTo>
                  <a:pt x="2675791" y="1282474"/>
                </a:lnTo>
                <a:lnTo>
                  <a:pt x="2608731" y="1286618"/>
                </a:lnTo>
                <a:lnTo>
                  <a:pt x="2540939" y="1290152"/>
                </a:lnTo>
                <a:lnTo>
                  <a:pt x="2472447" y="1293065"/>
                </a:lnTo>
                <a:lnTo>
                  <a:pt x="2403291" y="1295349"/>
                </a:lnTo>
                <a:lnTo>
                  <a:pt x="2333503" y="1296993"/>
                </a:lnTo>
                <a:lnTo>
                  <a:pt x="2263119" y="1297987"/>
                </a:lnTo>
                <a:lnTo>
                  <a:pt x="2192172" y="1298320"/>
                </a:lnTo>
                <a:lnTo>
                  <a:pt x="2121225" y="1297987"/>
                </a:lnTo>
                <a:lnTo>
                  <a:pt x="2050841" y="1296993"/>
                </a:lnTo>
                <a:lnTo>
                  <a:pt x="1981053" y="1295349"/>
                </a:lnTo>
                <a:lnTo>
                  <a:pt x="1911896" y="1293065"/>
                </a:lnTo>
                <a:lnTo>
                  <a:pt x="1843404" y="1290152"/>
                </a:lnTo>
                <a:lnTo>
                  <a:pt x="1775611" y="1286618"/>
                </a:lnTo>
                <a:lnTo>
                  <a:pt x="1708551" y="1282474"/>
                </a:lnTo>
                <a:lnTo>
                  <a:pt x="1642258" y="1277730"/>
                </a:lnTo>
                <a:lnTo>
                  <a:pt x="1576766" y="1272397"/>
                </a:lnTo>
                <a:lnTo>
                  <a:pt x="1512109" y="1266484"/>
                </a:lnTo>
                <a:lnTo>
                  <a:pt x="1448321" y="1260001"/>
                </a:lnTo>
                <a:lnTo>
                  <a:pt x="1385435" y="1252959"/>
                </a:lnTo>
                <a:lnTo>
                  <a:pt x="1323487" y="1245367"/>
                </a:lnTo>
                <a:lnTo>
                  <a:pt x="1262510" y="1237236"/>
                </a:lnTo>
                <a:lnTo>
                  <a:pt x="1202538" y="1228576"/>
                </a:lnTo>
                <a:lnTo>
                  <a:pt x="1143606" y="1219396"/>
                </a:lnTo>
                <a:lnTo>
                  <a:pt x="1085746" y="1209707"/>
                </a:lnTo>
                <a:lnTo>
                  <a:pt x="1028994" y="1199520"/>
                </a:lnTo>
                <a:lnTo>
                  <a:pt x="973382" y="1188843"/>
                </a:lnTo>
                <a:lnTo>
                  <a:pt x="918946" y="1177687"/>
                </a:lnTo>
                <a:lnTo>
                  <a:pt x="865720" y="1166062"/>
                </a:lnTo>
                <a:lnTo>
                  <a:pt x="813736" y="1153978"/>
                </a:lnTo>
                <a:lnTo>
                  <a:pt x="763030" y="1141446"/>
                </a:lnTo>
                <a:lnTo>
                  <a:pt x="713635" y="1128475"/>
                </a:lnTo>
                <a:lnTo>
                  <a:pt x="665586" y="1115075"/>
                </a:lnTo>
                <a:lnTo>
                  <a:pt x="618916" y="1101257"/>
                </a:lnTo>
                <a:lnTo>
                  <a:pt x="573660" y="1087030"/>
                </a:lnTo>
                <a:lnTo>
                  <a:pt x="529851" y="1072405"/>
                </a:lnTo>
                <a:lnTo>
                  <a:pt x="487523" y="1057391"/>
                </a:lnTo>
                <a:lnTo>
                  <a:pt x="446711" y="1041999"/>
                </a:lnTo>
                <a:lnTo>
                  <a:pt x="407448" y="1026239"/>
                </a:lnTo>
                <a:lnTo>
                  <a:pt x="369769" y="1010121"/>
                </a:lnTo>
                <a:lnTo>
                  <a:pt x="333708" y="993655"/>
                </a:lnTo>
                <a:lnTo>
                  <a:pt x="299298" y="976851"/>
                </a:lnTo>
                <a:lnTo>
                  <a:pt x="235569" y="942268"/>
                </a:lnTo>
                <a:lnTo>
                  <a:pt x="178855" y="906455"/>
                </a:lnTo>
                <a:lnTo>
                  <a:pt x="129429" y="869491"/>
                </a:lnTo>
                <a:lnTo>
                  <a:pt x="87561" y="831457"/>
                </a:lnTo>
                <a:lnTo>
                  <a:pt x="53524" y="792434"/>
                </a:lnTo>
                <a:lnTo>
                  <a:pt x="27592" y="752502"/>
                </a:lnTo>
                <a:lnTo>
                  <a:pt x="10035" y="711741"/>
                </a:lnTo>
                <a:lnTo>
                  <a:pt x="1126" y="670233"/>
                </a:lnTo>
                <a:lnTo>
                  <a:pt x="0" y="649223"/>
                </a:lnTo>
                <a:close/>
              </a:path>
            </a:pathLst>
          </a:custGeom>
          <a:ln w="25400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33" name="object 33"/>
          <p:cNvSpPr txBox="1"/>
          <p:nvPr/>
        </p:nvSpPr>
        <p:spPr bwMode="auto">
          <a:xfrm>
            <a:off x="1774002" y="2161696"/>
            <a:ext cx="2200751" cy="63286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476" algn="ctr">
              <a:spcBef>
                <a:spcPts val="75"/>
              </a:spcBef>
              <a:defRPr/>
            </a:pPr>
            <a:r>
              <a:rPr sz="1350">
                <a:latin typeface="Verdana"/>
                <a:cs typeface="Verdana"/>
              </a:rPr>
              <a:t>Все</a:t>
            </a:r>
            <a:r>
              <a:rPr sz="1350" spc="-38">
                <a:latin typeface="Verdana"/>
                <a:cs typeface="Verdana"/>
              </a:rPr>
              <a:t> </a:t>
            </a:r>
            <a:r>
              <a:rPr sz="1350" spc="-4">
                <a:latin typeface="Verdana"/>
                <a:cs typeface="Verdana"/>
              </a:rPr>
              <a:t>способы</a:t>
            </a:r>
            <a:endParaRPr sz="1350">
              <a:latin typeface="Verdana"/>
              <a:cs typeface="Verdana"/>
            </a:endParaRPr>
          </a:p>
          <a:p>
            <a:pPr marL="1429" algn="ctr">
              <a:defRPr/>
            </a:pPr>
            <a:r>
              <a:rPr sz="1350" spc="-4">
                <a:latin typeface="Verdana"/>
                <a:cs typeface="Verdana"/>
              </a:rPr>
              <a:t>предоставления</a:t>
            </a:r>
            <a:r>
              <a:rPr sz="1350" spc="-15">
                <a:latin typeface="Verdana"/>
                <a:cs typeface="Verdana"/>
              </a:rPr>
              <a:t> </a:t>
            </a:r>
            <a:r>
              <a:rPr sz="1350">
                <a:latin typeface="Verdana"/>
                <a:cs typeface="Verdana"/>
              </a:rPr>
              <a:t>услуги</a:t>
            </a:r>
            <a:endParaRPr/>
          </a:p>
          <a:p>
            <a:pPr algn="ctr">
              <a:lnSpc>
                <a:spcPct val="100000"/>
              </a:lnSpc>
              <a:defRPr/>
            </a:pPr>
            <a:r>
              <a:rPr sz="1350" spc="-4">
                <a:latin typeface="Verdana"/>
                <a:cs typeface="Verdana"/>
              </a:rPr>
              <a:t>заявителю</a:t>
            </a:r>
            <a:r>
              <a:rPr sz="1350" spc="-30">
                <a:latin typeface="Verdana"/>
                <a:cs typeface="Verdana"/>
              </a:rPr>
              <a:t> </a:t>
            </a:r>
            <a:r>
              <a:rPr sz="1350" spc="-4">
                <a:latin typeface="Verdana"/>
                <a:cs typeface="Verdana"/>
              </a:rPr>
              <a:t>равнозначны</a:t>
            </a:r>
            <a:endParaRPr sz="1350">
              <a:latin typeface="Verdana"/>
              <a:cs typeface="Verdana"/>
            </a:endParaRPr>
          </a:p>
        </p:txBody>
      </p:sp>
      <p:sp>
        <p:nvSpPr>
          <p:cNvPr id="34" name="object 34"/>
          <p:cNvSpPr/>
          <p:nvPr/>
        </p:nvSpPr>
        <p:spPr bwMode="auto">
          <a:xfrm>
            <a:off x="1023174" y="3534442"/>
            <a:ext cx="2856071" cy="551974"/>
          </a:xfrm>
          <a:custGeom>
            <a:avLst/>
            <a:gdLst/>
            <a:ahLst/>
            <a:cxnLst/>
            <a:rect l="l" t="t" r="r" b="b"/>
            <a:pathLst>
              <a:path w="3808095" h="735964" extrusionOk="0">
                <a:moveTo>
                  <a:pt x="0" y="367919"/>
                </a:moveTo>
                <a:lnTo>
                  <a:pt x="12808" y="325011"/>
                </a:lnTo>
                <a:lnTo>
                  <a:pt x="50281" y="283557"/>
                </a:lnTo>
                <a:lnTo>
                  <a:pt x="88260" y="256865"/>
                </a:lnTo>
                <a:lnTo>
                  <a:pt x="136143" y="231024"/>
                </a:lnTo>
                <a:lnTo>
                  <a:pt x="193507" y="206115"/>
                </a:lnTo>
                <a:lnTo>
                  <a:pt x="259928" y="182221"/>
                </a:lnTo>
                <a:lnTo>
                  <a:pt x="296402" y="170680"/>
                </a:lnTo>
                <a:lnTo>
                  <a:pt x="334983" y="159423"/>
                </a:lnTo>
                <a:lnTo>
                  <a:pt x="375616" y="148460"/>
                </a:lnTo>
                <a:lnTo>
                  <a:pt x="418249" y="137802"/>
                </a:lnTo>
                <a:lnTo>
                  <a:pt x="462828" y="127459"/>
                </a:lnTo>
                <a:lnTo>
                  <a:pt x="509302" y="117441"/>
                </a:lnTo>
                <a:lnTo>
                  <a:pt x="557617" y="107759"/>
                </a:lnTo>
                <a:lnTo>
                  <a:pt x="607720" y="98422"/>
                </a:lnTo>
                <a:lnTo>
                  <a:pt x="659558" y="89441"/>
                </a:lnTo>
                <a:lnTo>
                  <a:pt x="713079" y="80826"/>
                </a:lnTo>
                <a:lnTo>
                  <a:pt x="768229" y="72587"/>
                </a:lnTo>
                <a:lnTo>
                  <a:pt x="824955" y="64735"/>
                </a:lnTo>
                <a:lnTo>
                  <a:pt x="883206" y="57279"/>
                </a:lnTo>
                <a:lnTo>
                  <a:pt x="942927" y="50230"/>
                </a:lnTo>
                <a:lnTo>
                  <a:pt x="1004065" y="43599"/>
                </a:lnTo>
                <a:lnTo>
                  <a:pt x="1066569" y="37395"/>
                </a:lnTo>
                <a:lnTo>
                  <a:pt x="1130385" y="31628"/>
                </a:lnTo>
                <a:lnTo>
                  <a:pt x="1195460" y="26309"/>
                </a:lnTo>
                <a:lnTo>
                  <a:pt x="1261741" y="21448"/>
                </a:lnTo>
                <a:lnTo>
                  <a:pt x="1329175" y="17056"/>
                </a:lnTo>
                <a:lnTo>
                  <a:pt x="1397709" y="13142"/>
                </a:lnTo>
                <a:lnTo>
                  <a:pt x="1467292" y="9716"/>
                </a:lnTo>
                <a:lnTo>
                  <a:pt x="1537868" y="6790"/>
                </a:lnTo>
                <a:lnTo>
                  <a:pt x="1609387" y="4373"/>
                </a:lnTo>
                <a:lnTo>
                  <a:pt x="1681794" y="2475"/>
                </a:lnTo>
                <a:lnTo>
                  <a:pt x="1755037" y="1106"/>
                </a:lnTo>
                <a:lnTo>
                  <a:pt x="1829063" y="278"/>
                </a:lnTo>
                <a:lnTo>
                  <a:pt x="1903818" y="0"/>
                </a:lnTo>
                <a:lnTo>
                  <a:pt x="1978573" y="278"/>
                </a:lnTo>
                <a:lnTo>
                  <a:pt x="2052599" y="1106"/>
                </a:lnTo>
                <a:lnTo>
                  <a:pt x="2125841" y="2475"/>
                </a:lnTo>
                <a:lnTo>
                  <a:pt x="2198248" y="4373"/>
                </a:lnTo>
                <a:lnTo>
                  <a:pt x="2269766" y="6790"/>
                </a:lnTo>
                <a:lnTo>
                  <a:pt x="2340343" y="9716"/>
                </a:lnTo>
                <a:lnTo>
                  <a:pt x="2409926" y="13142"/>
                </a:lnTo>
                <a:lnTo>
                  <a:pt x="2478461" y="17056"/>
                </a:lnTo>
                <a:lnTo>
                  <a:pt x="2545896" y="21448"/>
                </a:lnTo>
                <a:lnTo>
                  <a:pt x="2612177" y="26309"/>
                </a:lnTo>
                <a:lnTo>
                  <a:pt x="2677253" y="31628"/>
                </a:lnTo>
                <a:lnTo>
                  <a:pt x="2741070" y="37395"/>
                </a:lnTo>
                <a:lnTo>
                  <a:pt x="2803575" y="43599"/>
                </a:lnTo>
                <a:lnTo>
                  <a:pt x="2864715" y="50230"/>
                </a:lnTo>
                <a:lnTo>
                  <a:pt x="2924437" y="57279"/>
                </a:lnTo>
                <a:lnTo>
                  <a:pt x="2982688" y="64735"/>
                </a:lnTo>
                <a:lnTo>
                  <a:pt x="3039416" y="72587"/>
                </a:lnTo>
                <a:lnTo>
                  <a:pt x="3094568" y="80826"/>
                </a:lnTo>
                <a:lnTo>
                  <a:pt x="3148090" y="89441"/>
                </a:lnTo>
                <a:lnTo>
                  <a:pt x="3199930" y="98422"/>
                </a:lnTo>
                <a:lnTo>
                  <a:pt x="3250034" y="107759"/>
                </a:lnTo>
                <a:lnTo>
                  <a:pt x="3298351" y="117441"/>
                </a:lnTo>
                <a:lnTo>
                  <a:pt x="3344826" y="127459"/>
                </a:lnTo>
                <a:lnTo>
                  <a:pt x="3389407" y="137802"/>
                </a:lnTo>
                <a:lnTo>
                  <a:pt x="3432042" y="148460"/>
                </a:lnTo>
                <a:lnTo>
                  <a:pt x="3472676" y="159423"/>
                </a:lnTo>
                <a:lnTo>
                  <a:pt x="3511258" y="170680"/>
                </a:lnTo>
                <a:lnTo>
                  <a:pt x="3547735" y="182221"/>
                </a:lnTo>
                <a:lnTo>
                  <a:pt x="3614159" y="206115"/>
                </a:lnTo>
                <a:lnTo>
                  <a:pt x="3671525" y="231024"/>
                </a:lnTo>
                <a:lnTo>
                  <a:pt x="3719410" y="256865"/>
                </a:lnTo>
                <a:lnTo>
                  <a:pt x="3757391" y="283557"/>
                </a:lnTo>
                <a:lnTo>
                  <a:pt x="3785045" y="311018"/>
                </a:lnTo>
                <a:lnTo>
                  <a:pt x="3806235" y="353471"/>
                </a:lnTo>
                <a:lnTo>
                  <a:pt x="3807675" y="367919"/>
                </a:lnTo>
                <a:lnTo>
                  <a:pt x="3806235" y="382364"/>
                </a:lnTo>
                <a:lnTo>
                  <a:pt x="3785045" y="424813"/>
                </a:lnTo>
                <a:lnTo>
                  <a:pt x="3757391" y="452270"/>
                </a:lnTo>
                <a:lnTo>
                  <a:pt x="3719410" y="478959"/>
                </a:lnTo>
                <a:lnTo>
                  <a:pt x="3671525" y="504797"/>
                </a:lnTo>
                <a:lnTo>
                  <a:pt x="3614159" y="529703"/>
                </a:lnTo>
                <a:lnTo>
                  <a:pt x="3547735" y="553595"/>
                </a:lnTo>
                <a:lnTo>
                  <a:pt x="3511258" y="565135"/>
                </a:lnTo>
                <a:lnTo>
                  <a:pt x="3472676" y="576391"/>
                </a:lnTo>
                <a:lnTo>
                  <a:pt x="3432042" y="587352"/>
                </a:lnTo>
                <a:lnTo>
                  <a:pt x="3389407" y="598009"/>
                </a:lnTo>
                <a:lnTo>
                  <a:pt x="3344826" y="608351"/>
                </a:lnTo>
                <a:lnTo>
                  <a:pt x="3298351" y="618368"/>
                </a:lnTo>
                <a:lnTo>
                  <a:pt x="3250034" y="628049"/>
                </a:lnTo>
                <a:lnTo>
                  <a:pt x="3199930" y="637385"/>
                </a:lnTo>
                <a:lnTo>
                  <a:pt x="3148090" y="646366"/>
                </a:lnTo>
                <a:lnTo>
                  <a:pt x="3094568" y="654980"/>
                </a:lnTo>
                <a:lnTo>
                  <a:pt x="3039416" y="663218"/>
                </a:lnTo>
                <a:lnTo>
                  <a:pt x="2982688" y="671070"/>
                </a:lnTo>
                <a:lnTo>
                  <a:pt x="2924437" y="678525"/>
                </a:lnTo>
                <a:lnTo>
                  <a:pt x="2864715" y="685573"/>
                </a:lnTo>
                <a:lnTo>
                  <a:pt x="2803575" y="692204"/>
                </a:lnTo>
                <a:lnTo>
                  <a:pt x="2741070" y="698407"/>
                </a:lnTo>
                <a:lnTo>
                  <a:pt x="2677253" y="704174"/>
                </a:lnTo>
                <a:lnTo>
                  <a:pt x="2612177" y="709492"/>
                </a:lnTo>
                <a:lnTo>
                  <a:pt x="2545896" y="714352"/>
                </a:lnTo>
                <a:lnTo>
                  <a:pt x="2478461" y="718745"/>
                </a:lnTo>
                <a:lnTo>
                  <a:pt x="2409926" y="722658"/>
                </a:lnTo>
                <a:lnTo>
                  <a:pt x="2340343" y="726083"/>
                </a:lnTo>
                <a:lnTo>
                  <a:pt x="2269766" y="729010"/>
                </a:lnTo>
                <a:lnTo>
                  <a:pt x="2198248" y="731427"/>
                </a:lnTo>
                <a:lnTo>
                  <a:pt x="2125841" y="733324"/>
                </a:lnTo>
                <a:lnTo>
                  <a:pt x="2052599" y="734693"/>
                </a:lnTo>
                <a:lnTo>
                  <a:pt x="1978573" y="735521"/>
                </a:lnTo>
                <a:lnTo>
                  <a:pt x="1903818" y="735799"/>
                </a:lnTo>
                <a:lnTo>
                  <a:pt x="1829063" y="735521"/>
                </a:lnTo>
                <a:lnTo>
                  <a:pt x="1755037" y="734693"/>
                </a:lnTo>
                <a:lnTo>
                  <a:pt x="1681794" y="733324"/>
                </a:lnTo>
                <a:lnTo>
                  <a:pt x="1609387" y="731427"/>
                </a:lnTo>
                <a:lnTo>
                  <a:pt x="1537868" y="729010"/>
                </a:lnTo>
                <a:lnTo>
                  <a:pt x="1467292" y="726083"/>
                </a:lnTo>
                <a:lnTo>
                  <a:pt x="1397709" y="722658"/>
                </a:lnTo>
                <a:lnTo>
                  <a:pt x="1329175" y="718745"/>
                </a:lnTo>
                <a:lnTo>
                  <a:pt x="1261741" y="714352"/>
                </a:lnTo>
                <a:lnTo>
                  <a:pt x="1195460" y="709492"/>
                </a:lnTo>
                <a:lnTo>
                  <a:pt x="1130385" y="704174"/>
                </a:lnTo>
                <a:lnTo>
                  <a:pt x="1066569" y="698407"/>
                </a:lnTo>
                <a:lnTo>
                  <a:pt x="1004065" y="692204"/>
                </a:lnTo>
                <a:lnTo>
                  <a:pt x="942927" y="685573"/>
                </a:lnTo>
                <a:lnTo>
                  <a:pt x="883206" y="678525"/>
                </a:lnTo>
                <a:lnTo>
                  <a:pt x="824955" y="671070"/>
                </a:lnTo>
                <a:lnTo>
                  <a:pt x="768229" y="663218"/>
                </a:lnTo>
                <a:lnTo>
                  <a:pt x="713079" y="654980"/>
                </a:lnTo>
                <a:lnTo>
                  <a:pt x="659558" y="646366"/>
                </a:lnTo>
                <a:lnTo>
                  <a:pt x="607720" y="637385"/>
                </a:lnTo>
                <a:lnTo>
                  <a:pt x="557617" y="628049"/>
                </a:lnTo>
                <a:lnTo>
                  <a:pt x="509302" y="618368"/>
                </a:lnTo>
                <a:lnTo>
                  <a:pt x="462828" y="608351"/>
                </a:lnTo>
                <a:lnTo>
                  <a:pt x="418249" y="598009"/>
                </a:lnTo>
                <a:lnTo>
                  <a:pt x="375616" y="587352"/>
                </a:lnTo>
                <a:lnTo>
                  <a:pt x="334983" y="576391"/>
                </a:lnTo>
                <a:lnTo>
                  <a:pt x="296402" y="565135"/>
                </a:lnTo>
                <a:lnTo>
                  <a:pt x="259928" y="553595"/>
                </a:lnTo>
                <a:lnTo>
                  <a:pt x="193507" y="529703"/>
                </a:lnTo>
                <a:lnTo>
                  <a:pt x="136143" y="504797"/>
                </a:lnTo>
                <a:lnTo>
                  <a:pt x="88260" y="478959"/>
                </a:lnTo>
                <a:lnTo>
                  <a:pt x="50281" y="452270"/>
                </a:lnTo>
                <a:lnTo>
                  <a:pt x="22629" y="424813"/>
                </a:lnTo>
                <a:lnTo>
                  <a:pt x="1440" y="382364"/>
                </a:lnTo>
                <a:lnTo>
                  <a:pt x="0" y="367919"/>
                </a:lnTo>
                <a:close/>
              </a:path>
            </a:pathLst>
          </a:custGeom>
          <a:ln w="25400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35" name="object 35"/>
          <p:cNvSpPr txBox="1"/>
          <p:nvPr/>
        </p:nvSpPr>
        <p:spPr bwMode="auto">
          <a:xfrm>
            <a:off x="1494700" y="3638178"/>
            <a:ext cx="1883569" cy="33278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indent="171450">
              <a:spcBef>
                <a:spcPts val="75"/>
              </a:spcBef>
              <a:defRPr/>
            </a:pPr>
            <a:r>
              <a:rPr sz="1050">
                <a:latin typeface="Verdana"/>
                <a:cs typeface="Verdana"/>
              </a:rPr>
              <a:t>Каждый способ </a:t>
            </a:r>
            <a:r>
              <a:rPr sz="1050" spc="-4">
                <a:latin typeface="Verdana"/>
                <a:cs typeface="Verdana"/>
              </a:rPr>
              <a:t>имеет </a:t>
            </a:r>
            <a:r>
              <a:rPr sz="1050">
                <a:latin typeface="Verdana"/>
                <a:cs typeface="Verdana"/>
              </a:rPr>
              <a:t> свои</a:t>
            </a:r>
            <a:r>
              <a:rPr sz="1050" spc="-30">
                <a:latin typeface="Verdana"/>
                <a:cs typeface="Verdana"/>
              </a:rPr>
              <a:t> </a:t>
            </a:r>
            <a:r>
              <a:rPr sz="1050">
                <a:latin typeface="Verdana"/>
                <a:cs typeface="Verdana"/>
              </a:rPr>
              <a:t>«плюсы»</a:t>
            </a:r>
            <a:r>
              <a:rPr sz="1050" spc="-49">
                <a:latin typeface="Verdana"/>
                <a:cs typeface="Verdana"/>
              </a:rPr>
              <a:t> </a:t>
            </a:r>
            <a:r>
              <a:rPr sz="1050">
                <a:latin typeface="Verdana"/>
                <a:cs typeface="Verdana"/>
              </a:rPr>
              <a:t>и</a:t>
            </a:r>
            <a:r>
              <a:rPr sz="1050" spc="-19">
                <a:latin typeface="Verdana"/>
                <a:cs typeface="Verdana"/>
              </a:rPr>
              <a:t> </a:t>
            </a:r>
            <a:r>
              <a:rPr sz="1050">
                <a:latin typeface="Verdana"/>
                <a:cs typeface="Verdana"/>
              </a:rPr>
              <a:t>«минусы»</a:t>
            </a:r>
            <a:endParaRPr/>
          </a:p>
        </p:txBody>
      </p:sp>
      <p:grpSp>
        <p:nvGrpSpPr>
          <p:cNvPr id="36" name="object 36"/>
          <p:cNvGrpSpPr/>
          <p:nvPr/>
        </p:nvGrpSpPr>
        <p:grpSpPr bwMode="auto">
          <a:xfrm>
            <a:off x="7972139" y="2478785"/>
            <a:ext cx="1030605" cy="517208"/>
            <a:chOff x="10629518" y="3305047"/>
            <a:chExt cx="1374139" cy="689610"/>
          </a:xfrm>
        </p:grpSpPr>
        <p:sp>
          <p:nvSpPr>
            <p:cNvPr id="37" name="object 37"/>
            <p:cNvSpPr/>
            <p:nvPr/>
          </p:nvSpPr>
          <p:spPr bwMode="auto">
            <a:xfrm>
              <a:off x="10642218" y="3317747"/>
              <a:ext cx="1348740" cy="664210"/>
            </a:xfrm>
            <a:custGeom>
              <a:avLst/>
              <a:gdLst/>
              <a:ahLst/>
              <a:cxnLst/>
              <a:rect l="l" t="t" r="r" b="b"/>
              <a:pathLst>
                <a:path w="1348740" h="664210" extrusionOk="0">
                  <a:moveTo>
                    <a:pt x="1237741" y="0"/>
                  </a:moveTo>
                  <a:lnTo>
                    <a:pt x="110616" y="0"/>
                  </a:lnTo>
                  <a:lnTo>
                    <a:pt x="67562" y="8695"/>
                  </a:lnTo>
                  <a:lnTo>
                    <a:pt x="32400" y="32416"/>
                  </a:lnTo>
                  <a:lnTo>
                    <a:pt x="8693" y="67615"/>
                  </a:lnTo>
                  <a:lnTo>
                    <a:pt x="0" y="110743"/>
                  </a:lnTo>
                  <a:lnTo>
                    <a:pt x="0" y="553338"/>
                  </a:lnTo>
                  <a:lnTo>
                    <a:pt x="8693" y="596467"/>
                  </a:lnTo>
                  <a:lnTo>
                    <a:pt x="32400" y="631666"/>
                  </a:lnTo>
                  <a:lnTo>
                    <a:pt x="67562" y="655387"/>
                  </a:lnTo>
                  <a:lnTo>
                    <a:pt x="110616" y="664082"/>
                  </a:lnTo>
                  <a:lnTo>
                    <a:pt x="1237741" y="664082"/>
                  </a:lnTo>
                  <a:lnTo>
                    <a:pt x="1280796" y="655387"/>
                  </a:lnTo>
                  <a:lnTo>
                    <a:pt x="1315958" y="631666"/>
                  </a:lnTo>
                  <a:lnTo>
                    <a:pt x="1339665" y="596467"/>
                  </a:lnTo>
                  <a:lnTo>
                    <a:pt x="1348358" y="553338"/>
                  </a:lnTo>
                  <a:lnTo>
                    <a:pt x="1348358" y="110743"/>
                  </a:lnTo>
                  <a:lnTo>
                    <a:pt x="1339665" y="67615"/>
                  </a:lnTo>
                  <a:lnTo>
                    <a:pt x="1315958" y="32416"/>
                  </a:lnTo>
                  <a:lnTo>
                    <a:pt x="1280796" y="8695"/>
                  </a:lnTo>
                  <a:lnTo>
                    <a:pt x="1237741" y="0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06600"/>
              </a:solidFill>
            </a:ln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38" name="object 38"/>
            <p:cNvSpPr/>
            <p:nvPr/>
          </p:nvSpPr>
          <p:spPr bwMode="auto">
            <a:xfrm>
              <a:off x="10642218" y="3317747"/>
              <a:ext cx="1348740" cy="664210"/>
            </a:xfrm>
            <a:custGeom>
              <a:avLst/>
              <a:gdLst/>
              <a:ahLst/>
              <a:cxnLst/>
              <a:rect l="l" t="t" r="r" b="b"/>
              <a:pathLst>
                <a:path w="1348740" h="664210" extrusionOk="0">
                  <a:moveTo>
                    <a:pt x="0" y="110743"/>
                  </a:moveTo>
                  <a:lnTo>
                    <a:pt x="8693" y="67615"/>
                  </a:lnTo>
                  <a:lnTo>
                    <a:pt x="32400" y="32416"/>
                  </a:lnTo>
                  <a:lnTo>
                    <a:pt x="67562" y="8695"/>
                  </a:lnTo>
                  <a:lnTo>
                    <a:pt x="110616" y="0"/>
                  </a:lnTo>
                  <a:lnTo>
                    <a:pt x="1237741" y="0"/>
                  </a:lnTo>
                  <a:lnTo>
                    <a:pt x="1280796" y="8695"/>
                  </a:lnTo>
                  <a:lnTo>
                    <a:pt x="1315958" y="32416"/>
                  </a:lnTo>
                  <a:lnTo>
                    <a:pt x="1339665" y="67615"/>
                  </a:lnTo>
                  <a:lnTo>
                    <a:pt x="1348358" y="110743"/>
                  </a:lnTo>
                  <a:lnTo>
                    <a:pt x="1348358" y="553338"/>
                  </a:lnTo>
                  <a:lnTo>
                    <a:pt x="1339665" y="596467"/>
                  </a:lnTo>
                  <a:lnTo>
                    <a:pt x="1315958" y="631666"/>
                  </a:lnTo>
                  <a:lnTo>
                    <a:pt x="1280796" y="655387"/>
                  </a:lnTo>
                  <a:lnTo>
                    <a:pt x="1237741" y="664082"/>
                  </a:lnTo>
                  <a:lnTo>
                    <a:pt x="110616" y="664082"/>
                  </a:lnTo>
                  <a:lnTo>
                    <a:pt x="67562" y="655387"/>
                  </a:lnTo>
                  <a:lnTo>
                    <a:pt x="32400" y="631666"/>
                  </a:lnTo>
                  <a:lnTo>
                    <a:pt x="8693" y="596467"/>
                  </a:lnTo>
                  <a:lnTo>
                    <a:pt x="0" y="553338"/>
                  </a:lnTo>
                  <a:lnTo>
                    <a:pt x="0" y="110743"/>
                  </a:lnTo>
                  <a:close/>
                </a:path>
              </a:pathLst>
            </a:custGeom>
            <a:grpFill/>
            <a:ln w="25399">
              <a:solidFill>
                <a:srgbClr val="006600"/>
              </a:solidFill>
            </a:ln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39" name="object 39"/>
          <p:cNvSpPr txBox="1"/>
          <p:nvPr/>
        </p:nvSpPr>
        <p:spPr bwMode="auto">
          <a:xfrm>
            <a:off x="8078819" y="2536887"/>
            <a:ext cx="818674" cy="390972"/>
          </a:xfrm>
          <a:prstGeom prst="rect">
            <a:avLst/>
          </a:prstGeom>
        </p:spPr>
        <p:txBody>
          <a:bodyPr vert="horz" wrap="square" lIns="0" tIns="10000" rIns="0" bIns="0" rtlCol="0">
            <a:spAutoFit/>
          </a:bodyPr>
          <a:lstStyle/>
          <a:p>
            <a:pPr algn="ctr">
              <a:spcBef>
                <a:spcPts val="78"/>
              </a:spcBef>
              <a:defRPr/>
            </a:pPr>
            <a:r>
              <a:rPr sz="850">
                <a:latin typeface="Verdana"/>
                <a:cs typeface="Verdana"/>
              </a:rPr>
              <a:t>О</a:t>
            </a:r>
            <a:r>
              <a:rPr lang="ru-RU" sz="850">
                <a:latin typeface="Verdana"/>
                <a:cs typeface="Verdana"/>
              </a:rPr>
              <a:t>О </a:t>
            </a:r>
            <a:endParaRPr sz="850">
              <a:latin typeface="Verdana"/>
              <a:cs typeface="Verdana"/>
            </a:endParaRPr>
          </a:p>
          <a:p>
            <a:pPr marL="9525" marR="3810" algn="ctr">
              <a:defRPr/>
            </a:pPr>
            <a:r>
              <a:rPr sz="850" spc="-8">
                <a:latin typeface="Verdana"/>
                <a:cs typeface="Verdana"/>
              </a:rPr>
              <a:t>у</a:t>
            </a:r>
            <a:r>
              <a:rPr sz="850" spc="-4">
                <a:latin typeface="Verdana"/>
                <a:cs typeface="Verdana"/>
              </a:rPr>
              <a:t>ста</a:t>
            </a:r>
            <a:r>
              <a:rPr sz="850">
                <a:latin typeface="Verdana"/>
                <a:cs typeface="Verdana"/>
              </a:rPr>
              <a:t>н</a:t>
            </a:r>
            <a:r>
              <a:rPr sz="850" spc="-4">
                <a:latin typeface="Verdana"/>
                <a:cs typeface="Verdana"/>
              </a:rPr>
              <a:t>а</a:t>
            </a:r>
            <a:r>
              <a:rPr sz="850">
                <a:latin typeface="Verdana"/>
                <a:cs typeface="Verdana"/>
              </a:rPr>
              <a:t>вли</a:t>
            </a:r>
            <a:r>
              <a:rPr sz="850" spc="4">
                <a:latin typeface="Verdana"/>
                <a:cs typeface="Verdana"/>
              </a:rPr>
              <a:t>в</a:t>
            </a:r>
            <a:r>
              <a:rPr sz="850" spc="-4">
                <a:latin typeface="Verdana"/>
                <a:cs typeface="Verdana"/>
              </a:rPr>
              <a:t>а</a:t>
            </a:r>
            <a:r>
              <a:rPr sz="850">
                <a:latin typeface="Verdana"/>
                <a:cs typeface="Verdana"/>
              </a:rPr>
              <a:t>ет  </a:t>
            </a:r>
            <a:r>
              <a:rPr sz="850" spc="-4">
                <a:latin typeface="Verdana"/>
                <a:cs typeface="Verdana"/>
              </a:rPr>
              <a:t>график</a:t>
            </a:r>
            <a:endParaRPr sz="850">
              <a:latin typeface="Verdana"/>
              <a:cs typeface="Verdana"/>
            </a:endParaRPr>
          </a:p>
        </p:txBody>
      </p:sp>
      <p:sp>
        <p:nvSpPr>
          <p:cNvPr id="44" name="object 44"/>
          <p:cNvSpPr/>
          <p:nvPr/>
        </p:nvSpPr>
        <p:spPr bwMode="auto">
          <a:xfrm>
            <a:off x="5396865" y="1554288"/>
            <a:ext cx="3596164" cy="280988"/>
          </a:xfrm>
          <a:custGeom>
            <a:avLst/>
            <a:gdLst/>
            <a:ahLst/>
            <a:cxnLst/>
            <a:rect l="l" t="t" r="r" b="b"/>
            <a:pathLst>
              <a:path w="4794884" h="374650" extrusionOk="0">
                <a:moveTo>
                  <a:pt x="0" y="62484"/>
                </a:moveTo>
                <a:lnTo>
                  <a:pt x="4903" y="38147"/>
                </a:lnTo>
                <a:lnTo>
                  <a:pt x="18272" y="18287"/>
                </a:lnTo>
                <a:lnTo>
                  <a:pt x="38094" y="4905"/>
                </a:lnTo>
                <a:lnTo>
                  <a:pt x="62356" y="0"/>
                </a:lnTo>
                <a:lnTo>
                  <a:pt x="4732274" y="0"/>
                </a:lnTo>
                <a:lnTo>
                  <a:pt x="4756610" y="4905"/>
                </a:lnTo>
                <a:lnTo>
                  <a:pt x="4776470" y="18287"/>
                </a:lnTo>
                <a:lnTo>
                  <a:pt x="4789852" y="38147"/>
                </a:lnTo>
                <a:lnTo>
                  <a:pt x="4794758" y="62484"/>
                </a:lnTo>
                <a:lnTo>
                  <a:pt x="4794758" y="312165"/>
                </a:lnTo>
                <a:lnTo>
                  <a:pt x="4789852" y="336428"/>
                </a:lnTo>
                <a:lnTo>
                  <a:pt x="4776470" y="356250"/>
                </a:lnTo>
                <a:lnTo>
                  <a:pt x="4756610" y="369619"/>
                </a:lnTo>
                <a:lnTo>
                  <a:pt x="4732274" y="374523"/>
                </a:lnTo>
                <a:lnTo>
                  <a:pt x="62356" y="374523"/>
                </a:lnTo>
                <a:lnTo>
                  <a:pt x="38094" y="369619"/>
                </a:lnTo>
                <a:lnTo>
                  <a:pt x="18272" y="356250"/>
                </a:lnTo>
                <a:lnTo>
                  <a:pt x="4903" y="336428"/>
                </a:lnTo>
                <a:lnTo>
                  <a:pt x="0" y="312165"/>
                </a:lnTo>
                <a:lnTo>
                  <a:pt x="0" y="62484"/>
                </a:lnTo>
                <a:close/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45" name="object 45"/>
          <p:cNvSpPr txBox="1"/>
          <p:nvPr/>
        </p:nvSpPr>
        <p:spPr bwMode="auto">
          <a:xfrm>
            <a:off x="5548217" y="1592008"/>
            <a:ext cx="3293269" cy="1938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  <a:defRPr/>
            </a:pPr>
            <a:r>
              <a:rPr sz="1200" spc="-4">
                <a:solidFill>
                  <a:srgbClr val="FF0000"/>
                </a:solidFill>
                <a:latin typeface="Verdana"/>
                <a:cs typeface="Verdana"/>
              </a:rPr>
              <a:t>Начало</a:t>
            </a:r>
            <a:r>
              <a:rPr sz="1200" spc="-8">
                <a:solidFill>
                  <a:srgbClr val="FF0000"/>
                </a:solidFill>
                <a:latin typeface="Verdana"/>
                <a:cs typeface="Verdana"/>
              </a:rPr>
              <a:t> приема</a:t>
            </a:r>
            <a:r>
              <a:rPr sz="1200" spc="4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200" spc="-4">
                <a:solidFill>
                  <a:srgbClr val="FF0000"/>
                </a:solidFill>
                <a:latin typeface="Verdana"/>
                <a:cs typeface="Verdana"/>
              </a:rPr>
              <a:t>заявлений</a:t>
            </a:r>
            <a:r>
              <a:rPr sz="1200" spc="11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200" spc="-4">
                <a:solidFill>
                  <a:srgbClr val="FF0000"/>
                </a:solidFill>
                <a:latin typeface="Verdana"/>
                <a:cs typeface="Verdana"/>
              </a:rPr>
              <a:t>–</a:t>
            </a:r>
            <a:r>
              <a:rPr sz="1200" spc="-11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lang="ru-RU" sz="1200" b="1" spc="-4">
                <a:solidFill>
                  <a:srgbClr val="FF0000"/>
                </a:solidFill>
                <a:latin typeface="Verdana"/>
                <a:cs typeface="Verdana"/>
              </a:rPr>
              <a:t>30</a:t>
            </a:r>
            <a:r>
              <a:rPr sz="1200" b="1" spc="-4">
                <a:solidFill>
                  <a:srgbClr val="FF0000"/>
                </a:solidFill>
                <a:latin typeface="Verdana"/>
                <a:cs typeface="Verdana"/>
              </a:rPr>
              <a:t>.0</a:t>
            </a:r>
            <a:r>
              <a:rPr lang="ru-RU" sz="1200" b="1" spc="-4">
                <a:solidFill>
                  <a:srgbClr val="FF0000"/>
                </a:solidFill>
                <a:latin typeface="Verdana"/>
                <a:cs typeface="Verdana"/>
              </a:rPr>
              <a:t>3</a:t>
            </a:r>
            <a:r>
              <a:rPr sz="1200" b="1" spc="-4">
                <a:solidFill>
                  <a:srgbClr val="FF0000"/>
                </a:solidFill>
                <a:latin typeface="Verdana"/>
                <a:cs typeface="Verdana"/>
              </a:rPr>
              <a:t>.202</a:t>
            </a:r>
            <a:r>
              <a:rPr lang="ru-RU" sz="1200" b="1" spc="-4">
                <a:solidFill>
                  <a:srgbClr val="FF0000"/>
                </a:solidFill>
                <a:latin typeface="Verdana"/>
                <a:cs typeface="Verdana"/>
              </a:rPr>
              <a:t>3</a:t>
            </a:r>
            <a:endParaRPr sz="1200">
              <a:latin typeface="Verdana"/>
              <a:cs typeface="Verdan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xfrm>
            <a:off x="629097" y="267494"/>
            <a:ext cx="6211253" cy="217367"/>
          </a:xfrm>
          <a:prstGeom prst="rect">
            <a:avLst/>
          </a:prstGeom>
        </p:spPr>
        <p:txBody>
          <a:bodyPr vert="horz" wrap="square" lIns="0" tIns="9525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9525">
              <a:spcBef>
                <a:spcPts val="75"/>
              </a:spcBef>
              <a:defRPr/>
            </a:pPr>
            <a:r>
              <a:rPr sz="1350" spc="-4">
                <a:solidFill>
                  <a:srgbClr val="001F5F"/>
                </a:solidFill>
              </a:rPr>
              <a:t>ПРИЕМ</a:t>
            </a:r>
            <a:r>
              <a:rPr sz="1350" spc="-11">
                <a:solidFill>
                  <a:srgbClr val="001F5F"/>
                </a:solidFill>
              </a:rPr>
              <a:t> </a:t>
            </a:r>
            <a:r>
              <a:rPr sz="1350">
                <a:solidFill>
                  <a:srgbClr val="001F5F"/>
                </a:solidFill>
              </a:rPr>
              <a:t>В </a:t>
            </a:r>
            <a:r>
              <a:rPr sz="1350" spc="-4">
                <a:solidFill>
                  <a:srgbClr val="001F5F"/>
                </a:solidFill>
              </a:rPr>
              <a:t>ПЕРВЫЕ</a:t>
            </a:r>
            <a:r>
              <a:rPr sz="1350" spc="4">
                <a:solidFill>
                  <a:srgbClr val="001F5F"/>
                </a:solidFill>
              </a:rPr>
              <a:t> </a:t>
            </a:r>
            <a:r>
              <a:rPr sz="1350" spc="-4">
                <a:solidFill>
                  <a:srgbClr val="001F5F"/>
                </a:solidFill>
              </a:rPr>
              <a:t>КЛАССЫ</a:t>
            </a:r>
            <a:r>
              <a:rPr sz="1350" spc="-15">
                <a:solidFill>
                  <a:srgbClr val="001F5F"/>
                </a:solidFill>
              </a:rPr>
              <a:t> </a:t>
            </a:r>
            <a:r>
              <a:rPr sz="1350" spc="-4">
                <a:solidFill>
                  <a:srgbClr val="001F5F"/>
                </a:solidFill>
              </a:rPr>
              <a:t>ОБРАЗОВАТЕЛЬНЫХ УЧРЕЖДЕНИЙ</a:t>
            </a:r>
            <a:endParaRPr sz="1350"/>
          </a:p>
        </p:txBody>
      </p:sp>
      <p:sp>
        <p:nvSpPr>
          <p:cNvPr id="4" name="object 4"/>
          <p:cNvSpPr txBox="1"/>
          <p:nvPr/>
        </p:nvSpPr>
        <p:spPr bwMode="auto">
          <a:xfrm>
            <a:off x="629097" y="699542"/>
            <a:ext cx="8407399" cy="4257415"/>
          </a:xfrm>
          <a:prstGeom prst="rect">
            <a:avLst/>
          </a:prstGeom>
        </p:spPr>
        <p:txBody>
          <a:bodyPr vert="horz" wrap="square" lIns="0" tIns="10000" rIns="0" bIns="0" rtlCol="0">
            <a:spAutoFit/>
          </a:bodyPr>
          <a:lstStyle/>
          <a:p>
            <a:pPr marL="199073">
              <a:spcBef>
                <a:spcPts val="851"/>
              </a:spcBef>
              <a:defRPr/>
            </a:pPr>
            <a:r>
              <a:rPr sz="1200" b="1" spc="-8">
                <a:solidFill>
                  <a:srgbClr val="001F5F"/>
                </a:solidFill>
                <a:latin typeface="Arial"/>
                <a:cs typeface="Verdana"/>
              </a:rPr>
              <a:t>Исчерпывающий</a:t>
            </a:r>
            <a:r>
              <a:rPr sz="1200" b="1" spc="26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4">
                <a:solidFill>
                  <a:srgbClr val="001F5F"/>
                </a:solidFill>
                <a:latin typeface="Arial"/>
                <a:cs typeface="Verdana"/>
              </a:rPr>
              <a:t>перечень</a:t>
            </a:r>
            <a:r>
              <a:rPr sz="1200" b="1" spc="11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4">
                <a:solidFill>
                  <a:srgbClr val="001F5F"/>
                </a:solidFill>
                <a:latin typeface="Arial"/>
                <a:cs typeface="Verdana"/>
              </a:rPr>
              <a:t>документов</a:t>
            </a:r>
            <a:r>
              <a:rPr sz="1200" b="1" spc="19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4">
                <a:solidFill>
                  <a:srgbClr val="001F5F"/>
                </a:solidFill>
                <a:latin typeface="Arial"/>
                <a:cs typeface="Verdana"/>
              </a:rPr>
              <a:t>согласно</a:t>
            </a:r>
            <a:r>
              <a:rPr sz="1200" b="1" spc="8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lang="ru-RU" sz="1200" b="1" spc="-4">
                <a:solidFill>
                  <a:srgbClr val="001F5F"/>
                </a:solidFill>
                <a:latin typeface="Arial"/>
                <a:cs typeface="Verdana"/>
              </a:rPr>
              <a:t>Порядку 458</a:t>
            </a:r>
            <a:r>
              <a:rPr sz="1200" b="1" spc="-4">
                <a:solidFill>
                  <a:srgbClr val="001F5F"/>
                </a:solidFill>
                <a:latin typeface="Arial"/>
                <a:cs typeface="Verdana"/>
              </a:rPr>
              <a:t>:</a:t>
            </a:r>
            <a:endParaRPr sz="1200">
              <a:latin typeface="Arial"/>
              <a:cs typeface="Verdana"/>
            </a:endParaRPr>
          </a:p>
          <a:p>
            <a:pPr>
              <a:spcBef>
                <a:spcPts val="30"/>
              </a:spcBef>
              <a:defRPr/>
            </a:pPr>
            <a:endParaRPr sz="1200">
              <a:latin typeface="Arial"/>
              <a:cs typeface="Verdana"/>
            </a:endParaRPr>
          </a:p>
          <a:p>
            <a:pPr marL="199073" marR="346710">
              <a:defRPr/>
            </a:pPr>
            <a:r>
              <a:rPr sz="1200" b="1" spc="-4">
                <a:solidFill>
                  <a:srgbClr val="001F5F"/>
                </a:solidFill>
                <a:latin typeface="Arial"/>
                <a:cs typeface="Verdana"/>
              </a:rPr>
              <a:t>Для</a:t>
            </a:r>
            <a:r>
              <a:rPr sz="1200" b="1" spc="11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4">
                <a:solidFill>
                  <a:srgbClr val="001F5F"/>
                </a:solidFill>
                <a:latin typeface="Arial"/>
                <a:cs typeface="Verdana"/>
              </a:rPr>
              <a:t>зачисления</a:t>
            </a:r>
            <a:r>
              <a:rPr sz="1200" b="1" spc="-8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4">
                <a:solidFill>
                  <a:srgbClr val="001F5F"/>
                </a:solidFill>
                <a:latin typeface="Arial"/>
                <a:cs typeface="Verdana"/>
              </a:rPr>
              <a:t>в</a:t>
            </a:r>
            <a:r>
              <a:rPr sz="1200" b="1" spc="8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4">
                <a:solidFill>
                  <a:srgbClr val="001F5F"/>
                </a:solidFill>
                <a:latin typeface="Arial"/>
                <a:cs typeface="Verdana"/>
              </a:rPr>
              <a:t>первый</a:t>
            </a:r>
            <a:r>
              <a:rPr sz="1200" b="1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4">
                <a:solidFill>
                  <a:srgbClr val="001F5F"/>
                </a:solidFill>
                <a:latin typeface="Arial"/>
                <a:cs typeface="Verdana"/>
              </a:rPr>
              <a:t>класс</a:t>
            </a:r>
            <a:r>
              <a:rPr sz="1200" b="1" spc="11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4">
                <a:solidFill>
                  <a:srgbClr val="001F5F"/>
                </a:solidFill>
                <a:latin typeface="Arial"/>
                <a:cs typeface="Verdana"/>
              </a:rPr>
              <a:t>образовательной</a:t>
            </a:r>
            <a:r>
              <a:rPr sz="1200" b="1" spc="11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4">
                <a:solidFill>
                  <a:srgbClr val="001F5F"/>
                </a:solidFill>
                <a:latin typeface="Arial"/>
                <a:cs typeface="Verdana"/>
              </a:rPr>
              <a:t>организации</a:t>
            </a:r>
            <a:r>
              <a:rPr sz="1200" b="1" spc="11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4">
                <a:solidFill>
                  <a:srgbClr val="001F5F"/>
                </a:solidFill>
                <a:latin typeface="Arial"/>
                <a:cs typeface="Verdana"/>
              </a:rPr>
              <a:t>на следующий</a:t>
            </a:r>
            <a:r>
              <a:rPr sz="1200" b="1" spc="23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4">
                <a:solidFill>
                  <a:srgbClr val="001F5F"/>
                </a:solidFill>
                <a:latin typeface="Arial"/>
                <a:cs typeface="Verdana"/>
              </a:rPr>
              <a:t>учебный</a:t>
            </a:r>
            <a:r>
              <a:rPr sz="1200" b="1" spc="19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4">
                <a:solidFill>
                  <a:srgbClr val="001F5F"/>
                </a:solidFill>
                <a:latin typeface="Arial"/>
                <a:cs typeface="Verdana"/>
              </a:rPr>
              <a:t>год</a:t>
            </a:r>
            <a:r>
              <a:rPr sz="1200" b="1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4">
                <a:solidFill>
                  <a:srgbClr val="001F5F"/>
                </a:solidFill>
                <a:latin typeface="Arial"/>
                <a:cs typeface="Verdana"/>
              </a:rPr>
              <a:t>заявителем представляются</a:t>
            </a:r>
            <a:r>
              <a:rPr sz="1200" b="1" spc="4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4">
                <a:solidFill>
                  <a:srgbClr val="001F5F"/>
                </a:solidFill>
                <a:latin typeface="Arial"/>
                <a:cs typeface="Verdana"/>
              </a:rPr>
              <a:t>копии</a:t>
            </a:r>
            <a:r>
              <a:rPr sz="1200" b="1" spc="11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8">
                <a:solidFill>
                  <a:srgbClr val="001F5F"/>
                </a:solidFill>
                <a:latin typeface="Arial"/>
                <a:cs typeface="Verdana"/>
              </a:rPr>
              <a:t>следующих</a:t>
            </a:r>
            <a:r>
              <a:rPr sz="1200" b="1" spc="23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4">
                <a:solidFill>
                  <a:srgbClr val="001F5F"/>
                </a:solidFill>
                <a:latin typeface="Arial"/>
                <a:cs typeface="Verdana"/>
              </a:rPr>
              <a:t>документов:</a:t>
            </a:r>
            <a:endParaRPr sz="1200">
              <a:latin typeface="Arial"/>
              <a:cs typeface="Verdana"/>
            </a:endParaRPr>
          </a:p>
          <a:p>
            <a:pPr marL="328613" indent="-130016">
              <a:buFont typeface="Arial MT"/>
              <a:buChar char="•"/>
              <a:tabLst>
                <a:tab pos="329088" algn="l"/>
              </a:tabLst>
              <a:defRPr/>
            </a:pPr>
            <a:r>
              <a:rPr sz="1200" b="1" spc="-4">
                <a:solidFill>
                  <a:srgbClr val="001F5F"/>
                </a:solidFill>
                <a:latin typeface="Arial"/>
                <a:cs typeface="Verdana"/>
              </a:rPr>
              <a:t>заявление</a:t>
            </a:r>
            <a:r>
              <a:rPr sz="1200" spc="19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по</a:t>
            </a:r>
            <a:r>
              <a:rPr sz="1200" spc="4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форме</a:t>
            </a:r>
            <a:r>
              <a:rPr lang="ru-RU" sz="1200" spc="-4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, установленной образовательной организацией</a:t>
            </a:r>
            <a:r>
              <a:rPr sz="1200" spc="-8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;</a:t>
            </a:r>
            <a:endParaRPr sz="1200">
              <a:solidFill>
                <a:schemeClr val="tx2">
                  <a:lumMod val="50000"/>
                </a:schemeClr>
              </a:solidFill>
              <a:latin typeface="Arial"/>
              <a:cs typeface="Verdana"/>
            </a:endParaRPr>
          </a:p>
          <a:p>
            <a:pPr marL="328613" indent="-130016">
              <a:buFont typeface="Arial MT"/>
              <a:buChar char="•"/>
              <a:tabLst>
                <a:tab pos="329088" algn="l"/>
              </a:tabLst>
              <a:defRPr/>
            </a:pPr>
            <a:r>
              <a:rPr sz="1200" b="1" spc="-4">
                <a:solidFill>
                  <a:srgbClr val="001F5F"/>
                </a:solidFill>
                <a:latin typeface="Arial"/>
                <a:cs typeface="Verdana"/>
              </a:rPr>
              <a:t>свидетельство</a:t>
            </a:r>
            <a:r>
              <a:rPr sz="1200" b="1" spc="38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4">
                <a:solidFill>
                  <a:srgbClr val="001F5F"/>
                </a:solidFill>
                <a:latin typeface="Arial"/>
                <a:cs typeface="Verdana"/>
              </a:rPr>
              <a:t>о</a:t>
            </a:r>
            <a:r>
              <a:rPr sz="1200" b="1" spc="-8">
                <a:solidFill>
                  <a:srgbClr val="001F5F"/>
                </a:solidFill>
                <a:latin typeface="Arial"/>
                <a:cs typeface="Verdana"/>
              </a:rPr>
              <a:t> рождении</a:t>
            </a:r>
            <a:r>
              <a:rPr sz="1200" b="1" spc="26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8">
                <a:solidFill>
                  <a:srgbClr val="001F5F"/>
                </a:solidFill>
                <a:latin typeface="Arial"/>
                <a:cs typeface="Verdana"/>
              </a:rPr>
              <a:t>ребенка</a:t>
            </a:r>
            <a:r>
              <a:rPr sz="1200" spc="-8">
                <a:solidFill>
                  <a:srgbClr val="001F5F"/>
                </a:solidFill>
                <a:latin typeface="Arial"/>
                <a:cs typeface="Verdana"/>
              </a:rPr>
              <a:t>;</a:t>
            </a:r>
            <a:endParaRPr lang="ru-RU" sz="1200" spc="-8">
              <a:solidFill>
                <a:srgbClr val="001F5F"/>
              </a:solidFill>
              <a:latin typeface="Arial"/>
              <a:cs typeface="Verdana"/>
            </a:endParaRPr>
          </a:p>
          <a:p>
            <a:pPr marL="328613" indent="-130016">
              <a:buFont typeface="Arial MT"/>
              <a:buChar char="•"/>
              <a:tabLst>
                <a:tab pos="329088" algn="l"/>
              </a:tabLst>
              <a:defRPr/>
            </a:pPr>
            <a:r>
              <a:rPr lang="ru-RU" sz="1200" b="1" spc="-8">
                <a:solidFill>
                  <a:srgbClr val="001F5F"/>
                </a:solidFill>
                <a:latin typeface="Arial"/>
                <a:cs typeface="Verdana"/>
              </a:rPr>
              <a:t>паспорт родителя</a:t>
            </a:r>
            <a:r>
              <a:rPr lang="ru-RU" sz="1200" spc="-8">
                <a:solidFill>
                  <a:srgbClr val="001F5F"/>
                </a:solidFill>
                <a:latin typeface="Arial"/>
                <a:cs typeface="Verdana"/>
              </a:rPr>
              <a:t>;</a:t>
            </a:r>
            <a:endParaRPr sz="1200">
              <a:latin typeface="Arial"/>
              <a:cs typeface="Verdana"/>
            </a:endParaRPr>
          </a:p>
          <a:p>
            <a:pPr marL="328613" marR="567690" indent="-129540">
              <a:buFont typeface="Arial MT"/>
              <a:buChar char="•"/>
              <a:tabLst>
                <a:tab pos="329088" algn="l"/>
              </a:tabLst>
              <a:defRPr/>
            </a:pPr>
            <a:r>
              <a:rPr sz="1200" b="1" spc="-4">
                <a:solidFill>
                  <a:srgbClr val="001F5F"/>
                </a:solidFill>
                <a:latin typeface="Arial"/>
                <a:cs typeface="Verdana"/>
              </a:rPr>
              <a:t>свидетельство</a:t>
            </a:r>
            <a:r>
              <a:rPr sz="1200" b="1" spc="45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4">
                <a:solidFill>
                  <a:srgbClr val="001F5F"/>
                </a:solidFill>
                <a:latin typeface="Arial"/>
                <a:cs typeface="Verdana"/>
              </a:rPr>
              <a:t>о</a:t>
            </a:r>
            <a:r>
              <a:rPr sz="1200" b="1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8">
                <a:solidFill>
                  <a:srgbClr val="001F5F"/>
                </a:solidFill>
                <a:latin typeface="Arial"/>
                <a:cs typeface="Verdana"/>
              </a:rPr>
              <a:t>рождении</a:t>
            </a:r>
            <a:r>
              <a:rPr sz="1200" b="1" spc="38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4">
                <a:solidFill>
                  <a:srgbClr val="001F5F"/>
                </a:solidFill>
                <a:latin typeface="Arial"/>
                <a:cs typeface="Verdana"/>
              </a:rPr>
              <a:t>полнородных</a:t>
            </a:r>
            <a:r>
              <a:rPr sz="1200" b="1" spc="15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4">
                <a:solidFill>
                  <a:srgbClr val="001F5F"/>
                </a:solidFill>
                <a:latin typeface="Arial"/>
                <a:cs typeface="Verdana"/>
              </a:rPr>
              <a:t>и</a:t>
            </a:r>
            <a:r>
              <a:rPr sz="1200" b="1" spc="23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4">
                <a:solidFill>
                  <a:srgbClr val="001F5F"/>
                </a:solidFill>
                <a:latin typeface="Arial"/>
                <a:cs typeface="Verdana"/>
              </a:rPr>
              <a:t>неполнородных</a:t>
            </a:r>
            <a:r>
              <a:rPr sz="1200" b="1" spc="30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4">
                <a:solidFill>
                  <a:srgbClr val="001F5F"/>
                </a:solidFill>
                <a:latin typeface="Arial"/>
                <a:cs typeface="Verdana"/>
              </a:rPr>
              <a:t>брата</a:t>
            </a:r>
            <a:r>
              <a:rPr sz="1200" b="1" spc="11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4">
                <a:solidFill>
                  <a:srgbClr val="001F5F"/>
                </a:solidFill>
                <a:latin typeface="Arial"/>
                <a:cs typeface="Verdana"/>
              </a:rPr>
              <a:t>и</a:t>
            </a:r>
            <a:r>
              <a:rPr sz="1200" b="1" spc="4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8">
                <a:solidFill>
                  <a:srgbClr val="001F5F"/>
                </a:solidFill>
                <a:latin typeface="Arial"/>
                <a:cs typeface="Verdana"/>
              </a:rPr>
              <a:t>(или)</a:t>
            </a:r>
            <a:r>
              <a:rPr sz="1200" b="1" spc="26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4">
                <a:solidFill>
                  <a:srgbClr val="001F5F"/>
                </a:solidFill>
                <a:latin typeface="Arial"/>
                <a:cs typeface="Verdana"/>
              </a:rPr>
              <a:t>сестры</a:t>
            </a:r>
            <a:r>
              <a:rPr sz="1200" b="1" spc="30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001F5F"/>
                </a:solidFill>
                <a:latin typeface="Arial"/>
                <a:cs typeface="Verdana"/>
              </a:rPr>
              <a:t>(в</a:t>
            </a:r>
            <a:r>
              <a:rPr sz="1200" spc="4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001F5F"/>
                </a:solidFill>
                <a:latin typeface="Arial"/>
                <a:cs typeface="Verdana"/>
              </a:rPr>
              <a:t>случае</a:t>
            </a:r>
            <a:r>
              <a:rPr sz="1200" spc="26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001F5F"/>
                </a:solidFill>
                <a:latin typeface="Arial"/>
                <a:cs typeface="Verdana"/>
              </a:rPr>
              <a:t>использования</a:t>
            </a:r>
            <a:r>
              <a:rPr sz="1200" spc="15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8">
                <a:solidFill>
                  <a:srgbClr val="001F5F"/>
                </a:solidFill>
                <a:latin typeface="Arial"/>
                <a:cs typeface="Verdana"/>
              </a:rPr>
              <a:t>права </a:t>
            </a:r>
            <a:r>
              <a:rPr sz="1200" spc="-4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8">
                <a:solidFill>
                  <a:srgbClr val="001F5F"/>
                </a:solidFill>
                <a:latin typeface="Arial"/>
                <a:cs typeface="Verdana"/>
              </a:rPr>
              <a:t>преимущественного</a:t>
            </a:r>
            <a:r>
              <a:rPr sz="1200" spc="49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8">
                <a:solidFill>
                  <a:srgbClr val="001F5F"/>
                </a:solidFill>
                <a:latin typeface="Arial"/>
                <a:cs typeface="Verdana"/>
              </a:rPr>
              <a:t>приема</a:t>
            </a:r>
            <a:r>
              <a:rPr sz="1200" spc="26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001F5F"/>
                </a:solidFill>
                <a:latin typeface="Arial"/>
                <a:cs typeface="Verdana"/>
              </a:rPr>
              <a:t>на</a:t>
            </a:r>
            <a:r>
              <a:rPr sz="1200" spc="8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8">
                <a:solidFill>
                  <a:srgbClr val="001F5F"/>
                </a:solidFill>
                <a:latin typeface="Arial"/>
                <a:cs typeface="Verdana"/>
              </a:rPr>
              <a:t>обучение</a:t>
            </a:r>
            <a:r>
              <a:rPr sz="1200" spc="49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001F5F"/>
                </a:solidFill>
                <a:latin typeface="Arial"/>
                <a:cs typeface="Verdana"/>
              </a:rPr>
              <a:t>по</a:t>
            </a:r>
            <a:r>
              <a:rPr sz="1200" spc="15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001F5F"/>
                </a:solidFill>
                <a:latin typeface="Arial"/>
                <a:cs typeface="Verdana"/>
              </a:rPr>
              <a:t>образовательным</a:t>
            </a:r>
            <a:r>
              <a:rPr sz="1200" spc="34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8">
                <a:solidFill>
                  <a:srgbClr val="001F5F"/>
                </a:solidFill>
                <a:latin typeface="Arial"/>
                <a:cs typeface="Verdana"/>
              </a:rPr>
              <a:t>программам</a:t>
            </a:r>
            <a:r>
              <a:rPr sz="1200" spc="11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8">
                <a:solidFill>
                  <a:srgbClr val="001F5F"/>
                </a:solidFill>
                <a:latin typeface="Arial"/>
                <a:cs typeface="Verdana"/>
              </a:rPr>
              <a:t>начального</a:t>
            </a:r>
            <a:r>
              <a:rPr sz="1200" spc="11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8">
                <a:solidFill>
                  <a:srgbClr val="001F5F"/>
                </a:solidFill>
                <a:latin typeface="Arial"/>
                <a:cs typeface="Verdana"/>
              </a:rPr>
              <a:t>общего</a:t>
            </a:r>
            <a:r>
              <a:rPr sz="1200" spc="8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001F5F"/>
                </a:solidFill>
                <a:latin typeface="Arial"/>
                <a:cs typeface="Verdana"/>
              </a:rPr>
              <a:t>образования</a:t>
            </a:r>
            <a:r>
              <a:rPr sz="1200" spc="30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8">
                <a:solidFill>
                  <a:srgbClr val="001F5F"/>
                </a:solidFill>
                <a:latin typeface="Arial"/>
                <a:cs typeface="Verdana"/>
              </a:rPr>
              <a:t>ребенка</a:t>
            </a:r>
            <a:r>
              <a:rPr lang="ru-RU" sz="1200" spc="-8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001F5F"/>
                </a:solidFill>
                <a:latin typeface="Arial"/>
                <a:cs typeface="Verdana"/>
              </a:rPr>
              <a:t>в</a:t>
            </a:r>
            <a:r>
              <a:rPr sz="1200" spc="8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001F5F"/>
                </a:solidFill>
                <a:latin typeface="Arial"/>
                <a:cs typeface="Verdana"/>
              </a:rPr>
              <a:t>государственную</a:t>
            </a:r>
            <a:r>
              <a:rPr sz="1200" spc="41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lang="ru-RU" sz="1200" spc="41">
                <a:solidFill>
                  <a:srgbClr val="001F5F"/>
                </a:solidFill>
                <a:latin typeface="Arial"/>
                <a:cs typeface="Verdana"/>
              </a:rPr>
              <a:t>или муниципальную </a:t>
            </a:r>
            <a:r>
              <a:rPr sz="1200" spc="-4">
                <a:solidFill>
                  <a:srgbClr val="001F5F"/>
                </a:solidFill>
                <a:latin typeface="Arial"/>
                <a:cs typeface="Verdana"/>
              </a:rPr>
              <a:t>образовательную</a:t>
            </a:r>
            <a:r>
              <a:rPr sz="1200" spc="26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8">
                <a:solidFill>
                  <a:srgbClr val="001F5F"/>
                </a:solidFill>
                <a:latin typeface="Arial"/>
                <a:cs typeface="Verdana"/>
              </a:rPr>
              <a:t>организацию,</a:t>
            </a:r>
            <a:r>
              <a:rPr sz="1200" spc="8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001F5F"/>
                </a:solidFill>
                <a:latin typeface="Arial"/>
                <a:cs typeface="Verdana"/>
              </a:rPr>
              <a:t>в</a:t>
            </a:r>
            <a:r>
              <a:rPr sz="1200" spc="15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001F5F"/>
                </a:solidFill>
                <a:latin typeface="Arial"/>
                <a:cs typeface="Verdana"/>
              </a:rPr>
              <a:t>которой</a:t>
            </a:r>
            <a:r>
              <a:rPr sz="1200" spc="11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001F5F"/>
                </a:solidFill>
                <a:latin typeface="Arial"/>
                <a:cs typeface="Verdana"/>
              </a:rPr>
              <a:t>обучаются</a:t>
            </a:r>
            <a:r>
              <a:rPr sz="1200" spc="19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8">
                <a:solidFill>
                  <a:srgbClr val="001F5F"/>
                </a:solidFill>
                <a:latin typeface="Arial"/>
                <a:cs typeface="Verdana"/>
              </a:rPr>
              <a:t>его</a:t>
            </a:r>
            <a:r>
              <a:rPr sz="1200" spc="4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001F5F"/>
                </a:solidFill>
                <a:latin typeface="Arial"/>
                <a:cs typeface="Verdana"/>
              </a:rPr>
              <a:t>полнородные</a:t>
            </a:r>
            <a:r>
              <a:rPr sz="1200" spc="19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001F5F"/>
                </a:solidFill>
                <a:latin typeface="Arial"/>
                <a:cs typeface="Verdana"/>
              </a:rPr>
              <a:t>и</a:t>
            </a:r>
            <a:r>
              <a:rPr sz="1200" spc="56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001F5F"/>
                </a:solidFill>
                <a:latin typeface="Arial"/>
                <a:cs typeface="Verdana"/>
              </a:rPr>
              <a:t>неполнородные</a:t>
            </a:r>
            <a:r>
              <a:rPr sz="1200" spc="19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8">
                <a:solidFill>
                  <a:srgbClr val="001F5F"/>
                </a:solidFill>
                <a:latin typeface="Arial"/>
                <a:cs typeface="Verdana"/>
              </a:rPr>
              <a:t>брат</a:t>
            </a:r>
            <a:r>
              <a:rPr sz="1200" spc="19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001F5F"/>
                </a:solidFill>
                <a:latin typeface="Arial"/>
                <a:cs typeface="Verdana"/>
              </a:rPr>
              <a:t>и</a:t>
            </a:r>
            <a:r>
              <a:rPr sz="1200" spc="15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8">
                <a:solidFill>
                  <a:srgbClr val="001F5F"/>
                </a:solidFill>
                <a:latin typeface="Arial"/>
                <a:cs typeface="Verdana"/>
              </a:rPr>
              <a:t>(или) </a:t>
            </a:r>
            <a:r>
              <a:rPr sz="1200" spc="-330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8">
                <a:solidFill>
                  <a:srgbClr val="001F5F"/>
                </a:solidFill>
                <a:latin typeface="Arial"/>
                <a:cs typeface="Verdana"/>
              </a:rPr>
              <a:t>сестра);</a:t>
            </a:r>
            <a:endParaRPr sz="1200">
              <a:latin typeface="Arial"/>
              <a:cs typeface="Verdana"/>
            </a:endParaRPr>
          </a:p>
          <a:p>
            <a:pPr marL="328613" marR="3810" indent="-129540">
              <a:buFont typeface="Arial MT"/>
              <a:buChar char="•"/>
              <a:tabLst>
                <a:tab pos="329088" algn="l"/>
              </a:tabLst>
              <a:defRPr/>
            </a:pPr>
            <a:r>
              <a:rPr sz="1200" b="1" spc="-4">
                <a:solidFill>
                  <a:srgbClr val="001F5F"/>
                </a:solidFill>
                <a:latin typeface="Arial"/>
                <a:cs typeface="Verdana"/>
              </a:rPr>
              <a:t>документ</a:t>
            </a:r>
            <a:r>
              <a:rPr sz="1200" b="1" spc="38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4">
                <a:solidFill>
                  <a:srgbClr val="001F5F"/>
                </a:solidFill>
                <a:latin typeface="Arial"/>
                <a:cs typeface="Verdana"/>
              </a:rPr>
              <a:t>о</a:t>
            </a:r>
            <a:r>
              <a:rPr sz="1200" b="1" spc="8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8">
                <a:solidFill>
                  <a:srgbClr val="001F5F"/>
                </a:solidFill>
                <a:latin typeface="Arial"/>
                <a:cs typeface="Verdana"/>
              </a:rPr>
              <a:t>регистрации</a:t>
            </a:r>
            <a:r>
              <a:rPr sz="1200" b="1" spc="49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8">
                <a:solidFill>
                  <a:srgbClr val="001F5F"/>
                </a:solidFill>
                <a:latin typeface="Arial"/>
                <a:cs typeface="Verdana"/>
              </a:rPr>
              <a:t>ребенка</a:t>
            </a:r>
            <a:r>
              <a:rPr sz="1200" b="1" spc="34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4">
                <a:solidFill>
                  <a:srgbClr val="001F5F"/>
                </a:solidFill>
                <a:latin typeface="Arial"/>
                <a:cs typeface="Verdana"/>
              </a:rPr>
              <a:t>по</a:t>
            </a:r>
            <a:r>
              <a:rPr sz="1200" b="1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8">
                <a:solidFill>
                  <a:srgbClr val="001F5F"/>
                </a:solidFill>
                <a:latin typeface="Arial"/>
                <a:cs typeface="Verdana"/>
              </a:rPr>
              <a:t>месту</a:t>
            </a:r>
            <a:r>
              <a:rPr sz="1200" b="1" spc="30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4">
                <a:solidFill>
                  <a:srgbClr val="001F5F"/>
                </a:solidFill>
                <a:latin typeface="Arial"/>
                <a:cs typeface="Verdana"/>
              </a:rPr>
              <a:t>жительства</a:t>
            </a:r>
            <a:r>
              <a:rPr sz="1200" b="1" spc="30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8">
                <a:solidFill>
                  <a:srgbClr val="001F5F"/>
                </a:solidFill>
                <a:latin typeface="Arial"/>
                <a:cs typeface="Verdana"/>
              </a:rPr>
              <a:t>или</a:t>
            </a:r>
            <a:r>
              <a:rPr sz="1200" b="1" spc="26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4">
                <a:solidFill>
                  <a:srgbClr val="001F5F"/>
                </a:solidFill>
                <a:latin typeface="Arial"/>
                <a:cs typeface="Verdana"/>
              </a:rPr>
              <a:t>по</a:t>
            </a:r>
            <a:r>
              <a:rPr sz="1200" b="1" spc="11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8">
                <a:solidFill>
                  <a:srgbClr val="001F5F"/>
                </a:solidFill>
                <a:latin typeface="Arial"/>
                <a:cs typeface="Verdana"/>
              </a:rPr>
              <a:t>месту</a:t>
            </a:r>
            <a:r>
              <a:rPr sz="1200" b="1" spc="56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8">
                <a:solidFill>
                  <a:srgbClr val="001F5F"/>
                </a:solidFill>
                <a:latin typeface="Arial"/>
                <a:cs typeface="Verdana"/>
              </a:rPr>
              <a:t>пребывания</a:t>
            </a:r>
            <a:r>
              <a:rPr sz="1200" b="1" spc="34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001F5F"/>
                </a:solidFill>
                <a:latin typeface="Arial"/>
                <a:cs typeface="Verdana"/>
              </a:rPr>
              <a:t>на</a:t>
            </a:r>
            <a:r>
              <a:rPr sz="1200" spc="4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001F5F"/>
                </a:solidFill>
                <a:latin typeface="Arial"/>
                <a:cs typeface="Verdana"/>
              </a:rPr>
              <a:t>закрепленной</a:t>
            </a:r>
            <a:r>
              <a:rPr sz="1200" spc="30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8">
                <a:solidFill>
                  <a:srgbClr val="001F5F"/>
                </a:solidFill>
                <a:latin typeface="Arial"/>
                <a:cs typeface="Verdana"/>
              </a:rPr>
              <a:t>территории</a:t>
            </a:r>
            <a:r>
              <a:rPr sz="1200" spc="56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8">
                <a:solidFill>
                  <a:srgbClr val="001F5F"/>
                </a:solidFill>
                <a:latin typeface="Arial"/>
                <a:cs typeface="Verdana"/>
              </a:rPr>
              <a:t>или</a:t>
            </a:r>
            <a:r>
              <a:rPr sz="1200" spc="26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8">
                <a:solidFill>
                  <a:srgbClr val="001F5F"/>
                </a:solidFill>
                <a:latin typeface="Arial"/>
                <a:cs typeface="Verdana"/>
              </a:rPr>
              <a:t>справка</a:t>
            </a:r>
            <a:r>
              <a:rPr sz="1200" spc="11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001F5F"/>
                </a:solidFill>
                <a:latin typeface="Arial"/>
                <a:cs typeface="Verdana"/>
              </a:rPr>
              <a:t>о </a:t>
            </a:r>
            <a:r>
              <a:rPr sz="1200" spc="-330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8">
                <a:solidFill>
                  <a:srgbClr val="001F5F"/>
                </a:solidFill>
                <a:latin typeface="Arial"/>
                <a:cs typeface="Verdana"/>
              </a:rPr>
              <a:t>приеме</a:t>
            </a:r>
            <a:r>
              <a:rPr sz="1200" spc="19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001F5F"/>
                </a:solidFill>
                <a:latin typeface="Arial"/>
                <a:cs typeface="Verdana"/>
              </a:rPr>
              <a:t>документов</a:t>
            </a:r>
            <a:r>
              <a:rPr sz="1200" spc="26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001F5F"/>
                </a:solidFill>
                <a:latin typeface="Arial"/>
                <a:cs typeface="Verdana"/>
              </a:rPr>
              <a:t>для</a:t>
            </a:r>
            <a:r>
              <a:rPr sz="1200" spc="11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8">
                <a:solidFill>
                  <a:srgbClr val="001F5F"/>
                </a:solidFill>
                <a:latin typeface="Arial"/>
                <a:cs typeface="Verdana"/>
              </a:rPr>
              <a:t>оформления</a:t>
            </a:r>
            <a:r>
              <a:rPr sz="1200" spc="19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8">
                <a:solidFill>
                  <a:srgbClr val="001F5F"/>
                </a:solidFill>
                <a:latin typeface="Arial"/>
                <a:cs typeface="Verdana"/>
              </a:rPr>
              <a:t>регистрации</a:t>
            </a:r>
            <a:r>
              <a:rPr sz="1200" spc="45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001F5F"/>
                </a:solidFill>
                <a:latin typeface="Arial"/>
                <a:cs typeface="Verdana"/>
              </a:rPr>
              <a:t>по</a:t>
            </a:r>
            <a:r>
              <a:rPr sz="1200" spc="8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8">
                <a:solidFill>
                  <a:srgbClr val="001F5F"/>
                </a:solidFill>
                <a:latin typeface="Arial"/>
                <a:cs typeface="Verdana"/>
              </a:rPr>
              <a:t>месту</a:t>
            </a:r>
            <a:r>
              <a:rPr sz="1200" spc="19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001F5F"/>
                </a:solidFill>
                <a:latin typeface="Arial"/>
                <a:cs typeface="Verdana"/>
              </a:rPr>
              <a:t>жительства</a:t>
            </a:r>
            <a:r>
              <a:rPr sz="1200" spc="26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001F5F"/>
                </a:solidFill>
                <a:latin typeface="Arial"/>
                <a:cs typeface="Verdana"/>
              </a:rPr>
              <a:t>(в</a:t>
            </a:r>
            <a:r>
              <a:rPr sz="1200" spc="8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001F5F"/>
                </a:solidFill>
                <a:latin typeface="Arial"/>
                <a:cs typeface="Verdana"/>
              </a:rPr>
              <a:t>случае</a:t>
            </a:r>
            <a:r>
              <a:rPr sz="1200" spc="26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8">
                <a:solidFill>
                  <a:srgbClr val="001F5F"/>
                </a:solidFill>
                <a:latin typeface="Arial"/>
                <a:cs typeface="Verdana"/>
              </a:rPr>
              <a:t>приема</a:t>
            </a:r>
            <a:r>
              <a:rPr sz="1200" spc="19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001F5F"/>
                </a:solidFill>
                <a:latin typeface="Arial"/>
                <a:cs typeface="Verdana"/>
              </a:rPr>
              <a:t>на</a:t>
            </a:r>
            <a:r>
              <a:rPr sz="1200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8">
                <a:solidFill>
                  <a:srgbClr val="001F5F"/>
                </a:solidFill>
                <a:latin typeface="Arial"/>
                <a:cs typeface="Verdana"/>
              </a:rPr>
              <a:t>обучение</a:t>
            </a:r>
            <a:r>
              <a:rPr sz="1200" spc="34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8">
                <a:solidFill>
                  <a:srgbClr val="001F5F"/>
                </a:solidFill>
                <a:latin typeface="Arial"/>
                <a:cs typeface="Verdana"/>
              </a:rPr>
              <a:t>ребенка,</a:t>
            </a:r>
            <a:r>
              <a:rPr lang="ru-RU" sz="1200" spc="-8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001F5F"/>
                </a:solidFill>
                <a:latin typeface="Arial"/>
                <a:cs typeface="Verdana"/>
              </a:rPr>
              <a:t>проживающего</a:t>
            </a:r>
            <a:r>
              <a:rPr sz="1200" spc="30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001F5F"/>
                </a:solidFill>
                <a:latin typeface="Arial"/>
                <a:cs typeface="Verdana"/>
              </a:rPr>
              <a:t>на</a:t>
            </a:r>
            <a:r>
              <a:rPr sz="1200" spc="8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001F5F"/>
                </a:solidFill>
                <a:latin typeface="Arial"/>
                <a:cs typeface="Verdana"/>
              </a:rPr>
              <a:t>закрепленной</a:t>
            </a:r>
            <a:r>
              <a:rPr sz="1200" spc="34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8">
                <a:solidFill>
                  <a:srgbClr val="001F5F"/>
                </a:solidFill>
                <a:latin typeface="Arial"/>
                <a:cs typeface="Verdana"/>
              </a:rPr>
              <a:t>территории,</a:t>
            </a:r>
            <a:r>
              <a:rPr sz="1200" spc="49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8">
                <a:solidFill>
                  <a:srgbClr val="001F5F"/>
                </a:solidFill>
                <a:latin typeface="Arial"/>
                <a:cs typeface="Verdana"/>
              </a:rPr>
              <a:t>или</a:t>
            </a:r>
            <a:r>
              <a:rPr sz="1200" spc="30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001F5F"/>
                </a:solidFill>
                <a:latin typeface="Arial"/>
                <a:cs typeface="Verdana"/>
              </a:rPr>
              <a:t>в</a:t>
            </a:r>
            <a:r>
              <a:rPr sz="1200" spc="15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001F5F"/>
                </a:solidFill>
                <a:latin typeface="Arial"/>
                <a:cs typeface="Verdana"/>
              </a:rPr>
              <a:t>случае</a:t>
            </a:r>
            <a:r>
              <a:rPr sz="1200" spc="34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001F5F"/>
                </a:solidFill>
                <a:latin typeface="Arial"/>
                <a:cs typeface="Verdana"/>
              </a:rPr>
              <a:t>использования</a:t>
            </a:r>
            <a:r>
              <a:rPr sz="1200" spc="19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8">
                <a:solidFill>
                  <a:srgbClr val="001F5F"/>
                </a:solidFill>
                <a:latin typeface="Arial"/>
                <a:cs typeface="Verdana"/>
              </a:rPr>
              <a:t>права</a:t>
            </a:r>
            <a:r>
              <a:rPr sz="1200" spc="15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8">
                <a:solidFill>
                  <a:srgbClr val="001F5F"/>
                </a:solidFill>
                <a:latin typeface="Arial"/>
                <a:cs typeface="Verdana"/>
              </a:rPr>
              <a:t>внеочередного</a:t>
            </a:r>
            <a:r>
              <a:rPr sz="1200" spc="41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8">
                <a:solidFill>
                  <a:srgbClr val="001F5F"/>
                </a:solidFill>
                <a:latin typeface="Arial"/>
                <a:cs typeface="Verdana"/>
              </a:rPr>
              <a:t>или</a:t>
            </a:r>
            <a:r>
              <a:rPr sz="1200" spc="30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8">
                <a:solidFill>
                  <a:srgbClr val="001F5F"/>
                </a:solidFill>
                <a:latin typeface="Arial"/>
                <a:cs typeface="Verdana"/>
              </a:rPr>
              <a:t>первоочередного</a:t>
            </a:r>
            <a:r>
              <a:rPr lang="ru-RU" sz="1200" spc="-8">
                <a:solidFill>
                  <a:srgbClr val="001F5F"/>
                </a:solidFill>
                <a:latin typeface="Arial"/>
                <a:cs typeface="Verdana"/>
              </a:rPr>
              <a:t> приема</a:t>
            </a:r>
            <a:r>
              <a:rPr sz="1200" spc="-8">
                <a:solidFill>
                  <a:srgbClr val="001F5F"/>
                </a:solidFill>
                <a:latin typeface="Arial"/>
                <a:cs typeface="Verdana"/>
              </a:rPr>
              <a:t>);</a:t>
            </a:r>
            <a:endParaRPr sz="1200">
              <a:latin typeface="Arial"/>
              <a:cs typeface="Verdana"/>
            </a:endParaRPr>
          </a:p>
          <a:p>
            <a:pPr marL="328613" indent="-130016">
              <a:buFont typeface="Arial MT"/>
              <a:buChar char="•"/>
              <a:tabLst>
                <a:tab pos="329088" algn="l"/>
              </a:tabLst>
              <a:defRPr/>
            </a:pPr>
            <a:r>
              <a:rPr sz="1200" b="1" spc="-4">
                <a:solidFill>
                  <a:srgbClr val="001F5F"/>
                </a:solidFill>
                <a:latin typeface="Arial"/>
                <a:cs typeface="Verdana"/>
              </a:rPr>
              <a:t>документ,</a:t>
            </a:r>
            <a:r>
              <a:rPr sz="1200" b="1" spc="30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4">
                <a:solidFill>
                  <a:srgbClr val="001F5F"/>
                </a:solidFill>
                <a:latin typeface="Arial"/>
                <a:cs typeface="Verdana"/>
              </a:rPr>
              <a:t>подтверждающий</a:t>
            </a:r>
            <a:r>
              <a:rPr sz="1200" b="1" spc="49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8">
                <a:solidFill>
                  <a:srgbClr val="001F5F"/>
                </a:solidFill>
                <a:latin typeface="Arial"/>
                <a:cs typeface="Verdana"/>
              </a:rPr>
              <a:t>право</a:t>
            </a:r>
            <a:r>
              <a:rPr sz="1200" b="1" spc="4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4">
                <a:solidFill>
                  <a:srgbClr val="001F5F"/>
                </a:solidFill>
                <a:latin typeface="Arial"/>
                <a:cs typeface="Verdana"/>
              </a:rPr>
              <a:t>внеочередного,</a:t>
            </a:r>
            <a:r>
              <a:rPr sz="1200" b="1" spc="38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8">
                <a:solidFill>
                  <a:srgbClr val="001F5F"/>
                </a:solidFill>
                <a:latin typeface="Arial"/>
                <a:cs typeface="Verdana"/>
              </a:rPr>
              <a:t>первоочередного</a:t>
            </a:r>
            <a:r>
              <a:rPr sz="1200" b="1" spc="49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8">
                <a:solidFill>
                  <a:srgbClr val="001F5F"/>
                </a:solidFill>
                <a:latin typeface="Arial"/>
                <a:cs typeface="Verdana"/>
              </a:rPr>
              <a:t>или</a:t>
            </a:r>
            <a:r>
              <a:rPr sz="1200" b="1" spc="26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8">
                <a:solidFill>
                  <a:srgbClr val="001F5F"/>
                </a:solidFill>
                <a:latin typeface="Arial"/>
                <a:cs typeface="Verdana"/>
              </a:rPr>
              <a:t>преимущественного</a:t>
            </a:r>
            <a:r>
              <a:rPr sz="1200" b="1" spc="49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8">
                <a:solidFill>
                  <a:srgbClr val="001F5F"/>
                </a:solidFill>
                <a:latin typeface="Arial"/>
                <a:cs typeface="Verdana"/>
              </a:rPr>
              <a:t>приема</a:t>
            </a:r>
            <a:r>
              <a:rPr sz="1200" b="1" spc="23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001F5F"/>
                </a:solidFill>
                <a:latin typeface="Arial"/>
                <a:cs typeface="Verdana"/>
              </a:rPr>
              <a:t>на</a:t>
            </a:r>
            <a:r>
              <a:rPr sz="1200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8">
                <a:solidFill>
                  <a:srgbClr val="001F5F"/>
                </a:solidFill>
                <a:latin typeface="Arial"/>
                <a:cs typeface="Verdana"/>
              </a:rPr>
              <a:t>обучение</a:t>
            </a:r>
            <a:r>
              <a:rPr sz="1200" spc="38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001F5F"/>
                </a:solidFill>
                <a:latin typeface="Arial"/>
                <a:cs typeface="Verdana"/>
              </a:rPr>
              <a:t>в</a:t>
            </a:r>
            <a:r>
              <a:rPr lang="ru-RU" sz="1200" spc="-4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001F5F"/>
                </a:solidFill>
                <a:latin typeface="Arial"/>
                <a:cs typeface="Verdana"/>
              </a:rPr>
              <a:t>государственные</a:t>
            </a:r>
            <a:r>
              <a:rPr sz="1200" spc="41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001F5F"/>
                </a:solidFill>
                <a:latin typeface="Arial"/>
                <a:cs typeface="Verdana"/>
              </a:rPr>
              <a:t>образовательные</a:t>
            </a:r>
            <a:r>
              <a:rPr sz="1200" spc="34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8">
                <a:solidFill>
                  <a:srgbClr val="001F5F"/>
                </a:solidFill>
                <a:latin typeface="Arial"/>
                <a:cs typeface="Verdana"/>
              </a:rPr>
              <a:t>организации</a:t>
            </a:r>
            <a:r>
              <a:rPr sz="1200" spc="30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8">
                <a:solidFill>
                  <a:srgbClr val="001F5F"/>
                </a:solidFill>
                <a:latin typeface="Arial"/>
                <a:cs typeface="Verdana"/>
              </a:rPr>
              <a:t>(справку</a:t>
            </a:r>
            <a:r>
              <a:rPr sz="1200" spc="26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001F5F"/>
                </a:solidFill>
                <a:latin typeface="Arial"/>
                <a:cs typeface="Verdana"/>
              </a:rPr>
              <a:t>с</a:t>
            </a:r>
            <a:r>
              <a:rPr sz="1200" spc="19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8">
                <a:solidFill>
                  <a:srgbClr val="001F5F"/>
                </a:solidFill>
                <a:latin typeface="Arial"/>
                <a:cs typeface="Verdana"/>
              </a:rPr>
              <a:t>места</a:t>
            </a:r>
            <a:r>
              <a:rPr sz="1200" spc="19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8">
                <a:solidFill>
                  <a:srgbClr val="001F5F"/>
                </a:solidFill>
                <a:latin typeface="Arial"/>
                <a:cs typeface="Verdana"/>
              </a:rPr>
              <a:t>работы</a:t>
            </a:r>
            <a:r>
              <a:rPr sz="1200" spc="26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8">
                <a:solidFill>
                  <a:srgbClr val="001F5F"/>
                </a:solidFill>
                <a:latin typeface="Arial"/>
                <a:cs typeface="Verdana"/>
              </a:rPr>
              <a:t>родителя(ей)</a:t>
            </a:r>
            <a:r>
              <a:rPr sz="1200" spc="52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>
                <a:solidFill>
                  <a:srgbClr val="001F5F"/>
                </a:solidFill>
                <a:latin typeface="Arial"/>
                <a:cs typeface="Verdana"/>
              </a:rPr>
              <a:t>(законного(ых)</a:t>
            </a:r>
            <a:r>
              <a:rPr sz="1200" spc="8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001F5F"/>
                </a:solidFill>
                <a:latin typeface="Arial"/>
                <a:cs typeface="Verdana"/>
              </a:rPr>
              <a:t>представителя(ей) </a:t>
            </a:r>
            <a:r>
              <a:rPr sz="1200" spc="-330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8">
                <a:solidFill>
                  <a:srgbClr val="001F5F"/>
                </a:solidFill>
                <a:latin typeface="Arial"/>
                <a:cs typeface="Verdana"/>
              </a:rPr>
              <a:t>ребенка,</a:t>
            </a:r>
            <a:r>
              <a:rPr sz="1200" spc="30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8">
                <a:solidFill>
                  <a:srgbClr val="001F5F"/>
                </a:solidFill>
                <a:latin typeface="Arial"/>
                <a:cs typeface="Verdana"/>
              </a:rPr>
              <a:t>справку</a:t>
            </a:r>
            <a:r>
              <a:rPr sz="1200" spc="11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001F5F"/>
                </a:solidFill>
                <a:latin typeface="Arial"/>
                <a:cs typeface="Verdana"/>
              </a:rPr>
              <a:t>уполномоченного</a:t>
            </a:r>
            <a:r>
              <a:rPr sz="1200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8">
                <a:solidFill>
                  <a:srgbClr val="001F5F"/>
                </a:solidFill>
                <a:latin typeface="Arial"/>
                <a:cs typeface="Verdana"/>
              </a:rPr>
              <a:t>органа,</a:t>
            </a:r>
            <a:r>
              <a:rPr sz="1200" spc="4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8">
                <a:solidFill>
                  <a:srgbClr val="001F5F"/>
                </a:solidFill>
                <a:latin typeface="Arial"/>
                <a:cs typeface="Verdana"/>
              </a:rPr>
              <a:t>решение</a:t>
            </a:r>
            <a:r>
              <a:rPr sz="1200" spc="19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001F5F"/>
                </a:solidFill>
                <a:latin typeface="Arial"/>
                <a:cs typeface="Verdana"/>
              </a:rPr>
              <a:t>суда</a:t>
            </a:r>
            <a:r>
              <a:rPr sz="1200" spc="15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001F5F"/>
                </a:solidFill>
                <a:latin typeface="Arial"/>
                <a:cs typeface="Verdana"/>
              </a:rPr>
              <a:t>и</a:t>
            </a:r>
            <a:r>
              <a:rPr sz="1200" spc="4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001F5F"/>
                </a:solidFill>
                <a:latin typeface="Arial"/>
                <a:cs typeface="Verdana"/>
              </a:rPr>
              <a:t>т.д.);</a:t>
            </a:r>
            <a:endParaRPr sz="1200">
              <a:latin typeface="Arial"/>
              <a:cs typeface="Verdana"/>
            </a:endParaRPr>
          </a:p>
          <a:p>
            <a:pPr marL="328613" indent="-130016">
              <a:buFont typeface="Arial MT"/>
              <a:buChar char="•"/>
              <a:tabLst>
                <a:tab pos="329088" algn="l"/>
              </a:tabLst>
              <a:defRPr/>
            </a:pPr>
            <a:r>
              <a:rPr sz="1200" b="1" spc="-4">
                <a:solidFill>
                  <a:srgbClr val="001F5F"/>
                </a:solidFill>
                <a:latin typeface="Arial"/>
                <a:cs typeface="Verdana"/>
              </a:rPr>
              <a:t>заключение</a:t>
            </a:r>
            <a:r>
              <a:rPr sz="1200" b="1" spc="26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4">
                <a:solidFill>
                  <a:srgbClr val="001F5F"/>
                </a:solidFill>
                <a:latin typeface="Arial"/>
                <a:cs typeface="Verdana"/>
              </a:rPr>
              <a:t>психолого-медико-педагогической</a:t>
            </a:r>
            <a:r>
              <a:rPr sz="1200" b="1" spc="41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4">
                <a:solidFill>
                  <a:srgbClr val="001F5F"/>
                </a:solidFill>
                <a:latin typeface="Arial"/>
                <a:cs typeface="Verdana"/>
              </a:rPr>
              <a:t>комиссии</a:t>
            </a:r>
            <a:r>
              <a:rPr sz="1200" b="1" spc="30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8">
                <a:solidFill>
                  <a:srgbClr val="C00000"/>
                </a:solidFill>
                <a:latin typeface="Arial"/>
                <a:cs typeface="Verdana"/>
              </a:rPr>
              <a:t>(при</a:t>
            </a:r>
            <a:r>
              <a:rPr sz="1200" spc="11">
                <a:solidFill>
                  <a:srgbClr val="C00000"/>
                </a:solidFill>
                <a:latin typeface="Arial"/>
                <a:cs typeface="Verdana"/>
              </a:rPr>
              <a:t> </a:t>
            </a:r>
            <a:r>
              <a:rPr sz="1200" spc="-8">
                <a:solidFill>
                  <a:srgbClr val="C00000"/>
                </a:solidFill>
                <a:latin typeface="Arial"/>
                <a:cs typeface="Verdana"/>
              </a:rPr>
              <a:t>наличии)</a:t>
            </a:r>
            <a:r>
              <a:rPr sz="1200" spc="-8">
                <a:solidFill>
                  <a:srgbClr val="001F5F"/>
                </a:solidFill>
                <a:latin typeface="Arial"/>
                <a:cs typeface="Verdana"/>
              </a:rPr>
              <a:t>;</a:t>
            </a:r>
            <a:endParaRPr sz="1200">
              <a:latin typeface="Arial"/>
              <a:cs typeface="Verdana"/>
            </a:endParaRPr>
          </a:p>
          <a:p>
            <a:pPr marL="328613" marR="16669" indent="-129540">
              <a:buFont typeface="Arial MT"/>
              <a:buChar char="•"/>
              <a:tabLst>
                <a:tab pos="329088" algn="l"/>
              </a:tabLst>
              <a:defRPr/>
            </a:pPr>
            <a:r>
              <a:rPr sz="1200" b="1" spc="-8">
                <a:solidFill>
                  <a:srgbClr val="001F5F"/>
                </a:solidFill>
                <a:latin typeface="Arial"/>
                <a:cs typeface="Verdana"/>
              </a:rPr>
              <a:t>разрешение</a:t>
            </a:r>
            <a:r>
              <a:rPr sz="1200" b="1" spc="34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4">
                <a:solidFill>
                  <a:srgbClr val="001F5F"/>
                </a:solidFill>
                <a:latin typeface="Arial"/>
                <a:cs typeface="Verdana"/>
              </a:rPr>
              <a:t>о</a:t>
            </a:r>
            <a:r>
              <a:rPr sz="1200" b="1" spc="8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8">
                <a:solidFill>
                  <a:srgbClr val="001F5F"/>
                </a:solidFill>
                <a:latin typeface="Arial"/>
                <a:cs typeface="Verdana"/>
              </a:rPr>
              <a:t>приеме</a:t>
            </a:r>
            <a:r>
              <a:rPr sz="1200" b="1" spc="23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4">
                <a:solidFill>
                  <a:srgbClr val="001F5F"/>
                </a:solidFill>
                <a:latin typeface="Arial"/>
                <a:cs typeface="Verdana"/>
              </a:rPr>
              <a:t>в</a:t>
            </a:r>
            <a:r>
              <a:rPr sz="1200" b="1" spc="11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8">
                <a:solidFill>
                  <a:srgbClr val="001F5F"/>
                </a:solidFill>
                <a:latin typeface="Arial"/>
                <a:cs typeface="Verdana"/>
              </a:rPr>
              <a:t>первый</a:t>
            </a:r>
            <a:r>
              <a:rPr sz="1200" b="1" spc="41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4">
                <a:solidFill>
                  <a:srgbClr val="001F5F"/>
                </a:solidFill>
                <a:latin typeface="Arial"/>
                <a:cs typeface="Verdana"/>
              </a:rPr>
              <a:t>класс</a:t>
            </a:r>
            <a:r>
              <a:rPr sz="1200" b="1" spc="19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4">
                <a:solidFill>
                  <a:srgbClr val="001F5F"/>
                </a:solidFill>
                <a:latin typeface="Arial"/>
                <a:cs typeface="Verdana"/>
              </a:rPr>
              <a:t>образовательной</a:t>
            </a:r>
            <a:r>
              <a:rPr sz="1200" spc="19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8">
                <a:solidFill>
                  <a:srgbClr val="001F5F"/>
                </a:solidFill>
                <a:latin typeface="Arial"/>
                <a:cs typeface="Verdana"/>
              </a:rPr>
              <a:t>организации</a:t>
            </a:r>
            <a:r>
              <a:rPr sz="1200" spc="15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spc="-8">
                <a:solidFill>
                  <a:srgbClr val="001F5F"/>
                </a:solidFill>
                <a:latin typeface="Arial"/>
                <a:cs typeface="Verdana"/>
              </a:rPr>
              <a:t>ребенка</a:t>
            </a:r>
            <a:r>
              <a:rPr sz="1200" spc="60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4">
                <a:solidFill>
                  <a:srgbClr val="001F5F"/>
                </a:solidFill>
                <a:latin typeface="Arial"/>
                <a:cs typeface="Verdana"/>
              </a:rPr>
              <a:t>до</a:t>
            </a:r>
            <a:r>
              <a:rPr sz="1200" b="1" spc="15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4">
                <a:solidFill>
                  <a:srgbClr val="001F5F"/>
                </a:solidFill>
                <a:latin typeface="Arial"/>
                <a:cs typeface="Verdana"/>
              </a:rPr>
              <a:t>достижения</a:t>
            </a:r>
            <a:r>
              <a:rPr sz="1200" b="1" spc="34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8">
                <a:solidFill>
                  <a:srgbClr val="001F5F"/>
                </a:solidFill>
                <a:latin typeface="Arial"/>
                <a:cs typeface="Verdana"/>
              </a:rPr>
              <a:t>им</a:t>
            </a:r>
            <a:r>
              <a:rPr sz="1200" b="1" spc="15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4">
                <a:solidFill>
                  <a:srgbClr val="001F5F"/>
                </a:solidFill>
                <a:latin typeface="Arial"/>
                <a:cs typeface="Verdana"/>
              </a:rPr>
              <a:t>возраста</a:t>
            </a:r>
            <a:r>
              <a:rPr sz="1200" b="1" spc="15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4">
                <a:solidFill>
                  <a:srgbClr val="C00000"/>
                </a:solidFill>
                <a:latin typeface="Arial"/>
                <a:cs typeface="Verdana"/>
              </a:rPr>
              <a:t>шести</a:t>
            </a:r>
            <a:r>
              <a:rPr sz="1200" b="1" spc="15">
                <a:solidFill>
                  <a:srgbClr val="C00000"/>
                </a:solidFill>
                <a:latin typeface="Arial"/>
                <a:cs typeface="Verdana"/>
              </a:rPr>
              <a:t> </a:t>
            </a:r>
            <a:r>
              <a:rPr sz="1200" b="1" spc="-4">
                <a:solidFill>
                  <a:srgbClr val="C00000"/>
                </a:solidFill>
                <a:latin typeface="Arial"/>
                <a:cs typeface="Verdana"/>
              </a:rPr>
              <a:t>лет</a:t>
            </a:r>
            <a:r>
              <a:rPr sz="1200" b="1" spc="26">
                <a:solidFill>
                  <a:srgbClr val="C00000"/>
                </a:solidFill>
                <a:latin typeface="Arial"/>
                <a:cs typeface="Verdana"/>
              </a:rPr>
              <a:t> </a:t>
            </a:r>
            <a:r>
              <a:rPr sz="1200" b="1" spc="-4">
                <a:solidFill>
                  <a:srgbClr val="C00000"/>
                </a:solidFill>
                <a:latin typeface="Arial"/>
                <a:cs typeface="Verdana"/>
              </a:rPr>
              <a:t>и</a:t>
            </a:r>
            <a:r>
              <a:rPr sz="1200" b="1" spc="19">
                <a:solidFill>
                  <a:srgbClr val="C00000"/>
                </a:solidFill>
                <a:latin typeface="Arial"/>
                <a:cs typeface="Verdana"/>
              </a:rPr>
              <a:t> </a:t>
            </a:r>
            <a:r>
              <a:rPr sz="1200" b="1" spc="-4">
                <a:solidFill>
                  <a:srgbClr val="C00000"/>
                </a:solidFill>
                <a:latin typeface="Arial"/>
                <a:cs typeface="Verdana"/>
              </a:rPr>
              <a:t>шести </a:t>
            </a:r>
            <a:r>
              <a:rPr sz="1200" b="1" spc="-334">
                <a:solidFill>
                  <a:srgbClr val="C00000"/>
                </a:solidFill>
                <a:latin typeface="Arial"/>
                <a:cs typeface="Verdana"/>
              </a:rPr>
              <a:t> </a:t>
            </a:r>
            <a:r>
              <a:rPr sz="1200" b="1" spc="-4">
                <a:solidFill>
                  <a:srgbClr val="001F5F"/>
                </a:solidFill>
                <a:latin typeface="Arial"/>
                <a:cs typeface="Verdana"/>
              </a:rPr>
              <a:t>месяцев</a:t>
            </a:r>
            <a:r>
              <a:rPr sz="1200" b="1" spc="11">
                <a:solidFill>
                  <a:srgbClr val="001F5F"/>
                </a:solidFill>
                <a:latin typeface="Arial"/>
                <a:cs typeface="Verdana"/>
              </a:rPr>
              <a:t> </a:t>
            </a:r>
            <a:r>
              <a:rPr sz="1200" b="1" spc="-8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или</a:t>
            </a:r>
            <a:r>
              <a:rPr sz="1200" b="1" spc="23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 </a:t>
            </a:r>
            <a:r>
              <a:rPr sz="1200" b="1" spc="-4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после</a:t>
            </a:r>
            <a:r>
              <a:rPr sz="1200" b="1" spc="4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 </a:t>
            </a:r>
            <a:r>
              <a:rPr sz="1200" b="1" spc="-4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достижения</a:t>
            </a:r>
            <a:r>
              <a:rPr sz="1200" b="1" spc="34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 </a:t>
            </a:r>
            <a:r>
              <a:rPr sz="1200" b="1" spc="-8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им</a:t>
            </a:r>
            <a:r>
              <a:rPr sz="1200" b="1" spc="8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 </a:t>
            </a:r>
            <a:r>
              <a:rPr sz="1200" b="1" spc="-4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возраста</a:t>
            </a:r>
            <a:r>
              <a:rPr sz="1200" b="1" spc="11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 </a:t>
            </a:r>
            <a:r>
              <a:rPr sz="1200" b="1" spc="-4">
                <a:solidFill>
                  <a:srgbClr val="C00000"/>
                </a:solidFill>
                <a:latin typeface="Arial"/>
                <a:cs typeface="Verdana"/>
              </a:rPr>
              <a:t>восьми</a:t>
            </a:r>
            <a:r>
              <a:rPr sz="1200" b="1" spc="15">
                <a:solidFill>
                  <a:srgbClr val="C00000"/>
                </a:solidFill>
                <a:latin typeface="Arial"/>
                <a:cs typeface="Verdana"/>
              </a:rPr>
              <a:t> </a:t>
            </a:r>
            <a:r>
              <a:rPr sz="1200" b="1" spc="-4">
                <a:solidFill>
                  <a:srgbClr val="C00000"/>
                </a:solidFill>
                <a:latin typeface="Arial"/>
                <a:cs typeface="Verdana"/>
              </a:rPr>
              <a:t>лет</a:t>
            </a:r>
            <a:r>
              <a:rPr sz="1200" b="1" spc="19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 </a:t>
            </a:r>
            <a:r>
              <a:rPr sz="1200" i="1" spc="-8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(при</a:t>
            </a:r>
            <a:r>
              <a:rPr sz="1200" i="1" spc="11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 </a:t>
            </a:r>
            <a:r>
              <a:rPr sz="1200" i="1" spc="-4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зачислении</a:t>
            </a:r>
            <a:r>
              <a:rPr sz="1200" i="1" spc="38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 </a:t>
            </a:r>
            <a:r>
              <a:rPr sz="1200" i="1" spc="-8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ребенка</a:t>
            </a:r>
            <a:r>
              <a:rPr sz="1200" i="1" spc="30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 </a:t>
            </a:r>
            <a:r>
              <a:rPr sz="1200" i="1" spc="-4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на</a:t>
            </a:r>
            <a:r>
              <a:rPr sz="1200" i="1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 </a:t>
            </a:r>
            <a:r>
              <a:rPr sz="1200" i="1" spc="-8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обучение</a:t>
            </a:r>
            <a:r>
              <a:rPr sz="1200" i="1" spc="30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 </a:t>
            </a:r>
            <a:r>
              <a:rPr sz="1200" i="1" spc="-4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в</a:t>
            </a:r>
            <a:r>
              <a:rPr lang="ru-RU" sz="1200" i="1" spc="-4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 </a:t>
            </a:r>
            <a:r>
              <a:rPr sz="1200" i="1" spc="-8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первый</a:t>
            </a:r>
            <a:r>
              <a:rPr sz="1200" i="1" spc="23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 </a:t>
            </a:r>
            <a:r>
              <a:rPr sz="1200" i="1" spc="-4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класс</a:t>
            </a:r>
            <a:r>
              <a:rPr sz="1200" i="1" spc="379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 </a:t>
            </a:r>
            <a:r>
              <a:rPr sz="1200" i="1" spc="-4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до</a:t>
            </a:r>
            <a:r>
              <a:rPr sz="1200" i="1" spc="11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 </a:t>
            </a:r>
            <a:r>
              <a:rPr sz="1200" i="1" spc="-4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достижения</a:t>
            </a:r>
            <a:r>
              <a:rPr sz="1200" i="1" spc="26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 </a:t>
            </a:r>
            <a:r>
              <a:rPr sz="1200" i="1" spc="-8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им</a:t>
            </a:r>
            <a:r>
              <a:rPr sz="1200" i="1" spc="15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 </a:t>
            </a:r>
            <a:r>
              <a:rPr sz="1200" i="1" spc="-4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возраста</a:t>
            </a:r>
            <a:r>
              <a:rPr sz="1200" i="1" spc="11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 </a:t>
            </a:r>
            <a:r>
              <a:rPr sz="1200" i="1" spc="-4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шести</a:t>
            </a:r>
            <a:r>
              <a:rPr sz="1200" i="1" spc="15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 </a:t>
            </a:r>
            <a:r>
              <a:rPr sz="1200" i="1" spc="-4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лет</a:t>
            </a:r>
            <a:r>
              <a:rPr sz="1200" i="1" spc="19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 </a:t>
            </a:r>
            <a:r>
              <a:rPr sz="1200" i="1" spc="-4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и</a:t>
            </a:r>
            <a:r>
              <a:rPr sz="1200" i="1" spc="15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 </a:t>
            </a:r>
            <a:r>
              <a:rPr sz="1200" i="1" spc="-4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шести</a:t>
            </a:r>
            <a:r>
              <a:rPr sz="1200" i="1" spc="15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 </a:t>
            </a:r>
            <a:r>
              <a:rPr sz="1200" i="1" spc="-4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месяцев</a:t>
            </a:r>
            <a:r>
              <a:rPr sz="1200" i="1" spc="11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 </a:t>
            </a:r>
            <a:r>
              <a:rPr sz="1200" i="1" spc="-8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или</a:t>
            </a:r>
            <a:r>
              <a:rPr sz="1200" i="1" spc="23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 </a:t>
            </a:r>
            <a:r>
              <a:rPr sz="1200" i="1" spc="-4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после</a:t>
            </a:r>
            <a:r>
              <a:rPr sz="1200" i="1" spc="4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 </a:t>
            </a:r>
            <a:r>
              <a:rPr sz="1200" i="1" spc="-4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достижения</a:t>
            </a:r>
            <a:r>
              <a:rPr sz="1200" i="1" spc="30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 </a:t>
            </a:r>
            <a:r>
              <a:rPr sz="1200" i="1" spc="-8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им</a:t>
            </a:r>
            <a:r>
              <a:rPr sz="1200" i="1" spc="11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 </a:t>
            </a:r>
            <a:r>
              <a:rPr sz="1200" i="1" spc="-4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возраста</a:t>
            </a:r>
            <a:r>
              <a:rPr sz="1200" i="1" spc="11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 </a:t>
            </a:r>
            <a:r>
              <a:rPr sz="1200" i="1" spc="-4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восьми</a:t>
            </a:r>
            <a:r>
              <a:rPr sz="1200" i="1" spc="15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 </a:t>
            </a:r>
            <a:r>
              <a:rPr sz="1200" i="1" spc="8">
                <a:solidFill>
                  <a:schemeClr val="tx2">
                    <a:lumMod val="50000"/>
                  </a:schemeClr>
                </a:solidFill>
                <a:latin typeface="Arial"/>
                <a:cs typeface="Verdana"/>
              </a:rPr>
              <a:t>лет)</a:t>
            </a:r>
            <a:endParaRPr sz="1200" i="1">
              <a:solidFill>
                <a:schemeClr val="tx2">
                  <a:lumMod val="50000"/>
                </a:schemeClr>
              </a:solidFill>
              <a:latin typeface="Arial"/>
              <a:cs typeface="Verdana"/>
            </a:endParaRPr>
          </a:p>
        </p:txBody>
      </p:sp>
      <p:pic>
        <p:nvPicPr>
          <p:cNvPr id="5" name="Picture 2" descr="D:\Users\Гульнара\Desktop\11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7869688" y="0"/>
            <a:ext cx="1274312" cy="127431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/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</p:spPr>
        <p:txBody>
          <a:bodyPr lIns="91404" tIns="45702" rIns="91404" bIns="45702" anchor="ctr"/>
          <a:lstStyle>
            <a:lvl1pPr defTabSz="912813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>
                <a:solidFill>
                  <a:schemeClr val="tx1"/>
                </a:solidFill>
                <a:latin typeface="Calibri"/>
              </a:defRPr>
            </a:lvl1pPr>
            <a:lvl2pPr marL="455613" indent="-169862" defTabSz="912813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>
                <a:solidFill>
                  <a:schemeClr val="tx1"/>
                </a:solidFill>
                <a:latin typeface="Calibri"/>
              </a:defRPr>
            </a:lvl2pPr>
            <a:lvl3pPr marL="912813" indent="-169862" defTabSz="912813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>
                <a:solidFill>
                  <a:schemeClr val="tx1"/>
                </a:solidFill>
                <a:latin typeface="Calibri"/>
              </a:defRPr>
            </a:lvl3pPr>
            <a:lvl4pPr marL="1370013" indent="-169862" defTabSz="912813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Calibri"/>
              </a:defRPr>
            </a:lvl4pPr>
            <a:lvl5pPr marL="1827213" indent="-169862" defTabSz="912813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Calibri"/>
              </a:defRPr>
            </a:lvl5pPr>
            <a:lvl6pPr marL="2284413" indent="-169862" defTabSz="912813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Font typeface="Arial"/>
              <a:buChar char="•"/>
              <a:defRPr sz="1400">
                <a:solidFill>
                  <a:schemeClr val="tx1"/>
                </a:solidFill>
                <a:latin typeface="Calibri"/>
              </a:defRPr>
            </a:lvl6pPr>
            <a:lvl7pPr marL="2741613" indent="-169862" defTabSz="912813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Font typeface="Arial"/>
              <a:buChar char="•"/>
              <a:defRPr sz="1400">
                <a:solidFill>
                  <a:schemeClr val="tx1"/>
                </a:solidFill>
                <a:latin typeface="Calibri"/>
              </a:defRPr>
            </a:lvl7pPr>
            <a:lvl8pPr marL="3198813" indent="-169862" defTabSz="912813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Font typeface="Arial"/>
              <a:buChar char="•"/>
              <a:defRPr sz="1400">
                <a:solidFill>
                  <a:schemeClr val="tx1"/>
                </a:solidFill>
                <a:latin typeface="Calibri"/>
              </a:defRPr>
            </a:lvl8pPr>
            <a:lvl9pPr marL="3656013" indent="-169862" defTabSz="912813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Font typeface="Arial"/>
              <a:buChar char="•"/>
              <a:defRPr sz="1400">
                <a:solidFill>
                  <a:schemeClr val="tx1"/>
                </a:solidFill>
                <a:latin typeface="Calibri"/>
              </a:defRPr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fld id="{B15AE0D6-EE27-4457-8B6B-233FE2ED3C42}" type="slidenum">
              <a:rPr lang="ru-RU" sz="1200">
                <a:solidFill>
                  <a:srgbClr val="898989"/>
                </a:solidFill>
                <a:cs typeface="Arial"/>
              </a:rPr>
              <a:t>9</a:t>
            </a:fld>
            <a:endParaRPr lang="ru-RU" sz="1200">
              <a:solidFill>
                <a:srgbClr val="898989"/>
              </a:solidFill>
              <a:cs typeface="Arial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ru-RU"/>
          </a:p>
        </p:txBody>
      </p:sp>
      <p:sp>
        <p:nvSpPr>
          <p:cNvPr id="2" name="TextBox 1"/>
          <p:cNvSpPr txBox="1"/>
          <p:nvPr/>
        </p:nvSpPr>
        <p:spPr bwMode="auto">
          <a:xfrm>
            <a:off x="765175" y="38688"/>
            <a:ext cx="5832648" cy="548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4999"/>
              </a:lnSpc>
              <a:spcAft>
                <a:spcPts val="0"/>
              </a:spcAft>
              <a:defRPr/>
            </a:pPr>
            <a:r>
              <a:rPr lang="ru-RU" sz="2800" b="1">
                <a:solidFill>
                  <a:srgbClr val="002060"/>
                </a:solidFill>
                <a:latin typeface="Arial"/>
                <a:ea typeface="Calibri"/>
                <a:cs typeface="Times New Roman"/>
              </a:rPr>
              <a:t>Подтверждающие документы:</a:t>
            </a:r>
            <a:endParaRPr/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750407" y="850460"/>
            <a:ext cx="8279705" cy="34547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4999"/>
              </a:lnSpc>
              <a:spcAft>
                <a:spcPts val="0"/>
              </a:spcAft>
              <a:buFont typeface="Symbol"/>
              <a:buChar char=""/>
              <a:defRPr/>
            </a:pPr>
            <a:r>
              <a:rPr lang="ru-RU">
                <a:solidFill>
                  <a:srgbClr val="002060"/>
                </a:solidFill>
                <a:latin typeface="Arial"/>
                <a:ea typeface="Calibri"/>
                <a:cs typeface="Times New Roman"/>
              </a:rPr>
              <a:t>Документ о регистрации по месту жительства или пребывания</a:t>
            </a:r>
            <a:r>
              <a:rPr lang="ru-RU" i="1">
                <a:solidFill>
                  <a:srgbClr val="002060"/>
                </a:solidFill>
                <a:latin typeface="Arial"/>
                <a:cs typeface="Times New Roman"/>
              </a:rPr>
              <a:t>. </a:t>
            </a:r>
            <a:r>
              <a:rPr lang="ru-RU">
                <a:solidFill>
                  <a:srgbClr val="C00000"/>
                </a:solidFill>
                <a:latin typeface="Arial"/>
                <a:cs typeface="Times New Roman"/>
              </a:rPr>
              <a:t>Предоставляется исключительно МВД!</a:t>
            </a:r>
            <a:r>
              <a:rPr lang="en-US">
                <a:solidFill>
                  <a:srgbClr val="C00000"/>
                </a:solidFill>
                <a:latin typeface="Arial"/>
                <a:cs typeface="Times New Roman"/>
              </a:rPr>
              <a:t> </a:t>
            </a:r>
            <a:r>
              <a:rPr lang="ru-RU">
                <a:solidFill>
                  <a:srgbClr val="C00000"/>
                </a:solidFill>
                <a:latin typeface="Arial"/>
                <a:cs typeface="Times New Roman"/>
              </a:rPr>
              <a:t> </a:t>
            </a:r>
            <a:r>
              <a:rPr lang="ru-RU">
                <a:solidFill>
                  <a:srgbClr val="002060"/>
                </a:solidFill>
                <a:latin typeface="Arial"/>
                <a:cs typeface="Times New Roman"/>
              </a:rPr>
              <a:t>или справка о приеме документов для оформления регистрации по месту жительства. </a:t>
            </a:r>
            <a:endParaRPr/>
          </a:p>
          <a:p>
            <a:pPr lvl="0" algn="just">
              <a:lnSpc>
                <a:spcPct val="114999"/>
              </a:lnSpc>
              <a:spcAft>
                <a:spcPts val="0"/>
              </a:spcAft>
              <a:defRPr/>
            </a:pPr>
            <a:endParaRPr lang="ru-RU" sz="1400" i="1">
              <a:solidFill>
                <a:srgbClr val="002060"/>
              </a:solidFill>
              <a:latin typeface="Arial"/>
              <a:cs typeface="Times New Roman"/>
            </a:endParaRPr>
          </a:p>
          <a:p>
            <a:pPr lvl="0" algn="just">
              <a:lnSpc>
                <a:spcPct val="114999"/>
              </a:lnSpc>
              <a:spcAft>
                <a:spcPts val="0"/>
              </a:spcAft>
              <a:defRPr/>
            </a:pPr>
            <a:endParaRPr lang="ru-RU" sz="1400" i="1">
              <a:solidFill>
                <a:srgbClr val="002060"/>
              </a:solidFill>
              <a:latin typeface="Arial"/>
              <a:cs typeface="Times New Roman"/>
            </a:endParaRPr>
          </a:p>
          <a:p>
            <a:pPr algn="just">
              <a:lnSpc>
                <a:spcPct val="114999"/>
              </a:lnSpc>
              <a:spcAft>
                <a:spcPts val="0"/>
              </a:spcAft>
              <a:defRPr/>
            </a:pPr>
            <a:r>
              <a:rPr lang="ru-RU" b="1" i="1">
                <a:solidFill>
                  <a:srgbClr val="C00000"/>
                </a:solidFill>
                <a:latin typeface="Arial"/>
                <a:ea typeface="Calibri"/>
                <a:cs typeface="Times New Roman"/>
              </a:rPr>
              <a:t>Важно! </a:t>
            </a:r>
            <a:r>
              <a:rPr lang="ru-RU">
                <a:solidFill>
                  <a:srgbClr val="002060"/>
                </a:solidFill>
                <a:latin typeface="Arial"/>
                <a:ea typeface="Calibri"/>
                <a:cs typeface="Times New Roman"/>
              </a:rPr>
              <a:t>В соответствии с п.5 раздела </a:t>
            </a:r>
            <a:r>
              <a:rPr lang="en-US">
                <a:solidFill>
                  <a:srgbClr val="002060"/>
                </a:solidFill>
                <a:latin typeface="Arial"/>
                <a:ea typeface="Calibri"/>
                <a:cs typeface="Times New Roman"/>
              </a:rPr>
              <a:t>III </a:t>
            </a:r>
            <a:r>
              <a:rPr lang="ru-RU">
                <a:solidFill>
                  <a:srgbClr val="002060"/>
                </a:solidFill>
                <a:latin typeface="Arial"/>
                <a:ea typeface="Calibri"/>
                <a:cs typeface="Times New Roman"/>
              </a:rPr>
              <a:t> протокола заседания Правительственной комиссии по проведению административной реформы от 01.11.2016 №143 из нормативных актов РТ исключены требования о предоставлении выписок из домовых книг, справок о составе семьи и иных документов, содержащих сведения о лицах, проживающих совместно заявителем, и родственных связей между данными лицами и заявителем.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wipe/>
      </p:transition>
    </mc:Choice>
    <mc:Fallback xmlns:w="http://schemas.openxmlformats.org/wordprocessingml/2006/main" xmlns:m="http://schemas.openxmlformats.org/officeDocument/2006/math" xmlns="">
      <p:transition spd="med" advClick="1">
        <p:wipe dir="l"/>
      </p:transition>
    </mc:Fallback>
  </mc:AlternateContent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894</Words>
  <Application>Microsoft Office PowerPoint</Application>
  <DocSecurity>0</DocSecurity>
  <PresentationFormat>Экран (16:9)</PresentationFormat>
  <Paragraphs>96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2_Тема Office</vt:lpstr>
      <vt:lpstr>3_Тема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ПРИЕМ В ПЕРВЫЕ КЛАССЫ ОБРАЗОВАТЕЛЬНЫХ УЧРЕЖДЕНИЙ</vt:lpstr>
      <vt:lpstr>ПРИЕМ В ПЕРВЫЕ КЛАССЫ ОБРАЗОВАТЕЛЬНЫХ УЧРЕЖДЕНИЙ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Рамиля</cp:lastModifiedBy>
  <cp:revision>1074</cp:revision>
  <dcterms:created xsi:type="dcterms:W3CDTF">2015-10-13T08:15:21Z</dcterms:created>
  <dcterms:modified xsi:type="dcterms:W3CDTF">2024-04-06T07:07:06Z</dcterms:modified>
  <dc:identifier/>
  <dc:language/>
  <cp:version/>
</cp:coreProperties>
</file>